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887" r:id="rId2"/>
  </p:sldMasterIdLst>
  <p:notesMasterIdLst>
    <p:notesMasterId r:id="rId34"/>
  </p:notesMasterIdLst>
  <p:handoutMasterIdLst>
    <p:handoutMasterId r:id="rId35"/>
  </p:handoutMasterIdLst>
  <p:sldIdLst>
    <p:sldId id="832" r:id="rId3"/>
    <p:sldId id="860" r:id="rId4"/>
    <p:sldId id="902" r:id="rId5"/>
    <p:sldId id="922" r:id="rId6"/>
    <p:sldId id="927" r:id="rId7"/>
    <p:sldId id="906" r:id="rId8"/>
    <p:sldId id="926" r:id="rId9"/>
    <p:sldId id="921" r:id="rId10"/>
    <p:sldId id="904" r:id="rId11"/>
    <p:sldId id="925" r:id="rId12"/>
    <p:sldId id="920" r:id="rId13"/>
    <p:sldId id="911" r:id="rId14"/>
    <p:sldId id="924" r:id="rId15"/>
    <p:sldId id="923" r:id="rId16"/>
    <p:sldId id="861" r:id="rId17"/>
    <p:sldId id="862" r:id="rId18"/>
    <p:sldId id="863" r:id="rId19"/>
    <p:sldId id="912" r:id="rId20"/>
    <p:sldId id="928" r:id="rId21"/>
    <p:sldId id="870" r:id="rId22"/>
    <p:sldId id="873" r:id="rId23"/>
    <p:sldId id="930" r:id="rId24"/>
    <p:sldId id="875" r:id="rId25"/>
    <p:sldId id="876" r:id="rId26"/>
    <p:sldId id="929" r:id="rId27"/>
    <p:sldId id="917" r:id="rId28"/>
    <p:sldId id="934" r:id="rId29"/>
    <p:sldId id="931" r:id="rId30"/>
    <p:sldId id="933" r:id="rId31"/>
    <p:sldId id="897" r:id="rId32"/>
    <p:sldId id="898" r:id="rId3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4F964"/>
    <a:srgbClr val="1CA7A0"/>
    <a:srgbClr val="1C9F98"/>
    <a:srgbClr val="199F88"/>
    <a:srgbClr val="FFFFB1"/>
    <a:srgbClr val="000D04"/>
    <a:srgbClr val="E58955"/>
    <a:srgbClr val="448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-936" y="-67"/>
      </p:cViewPr>
      <p:guideLst>
        <p:guide orient="horz" pos="672"/>
        <p:guide orient="horz" pos="4176"/>
        <p:guide orient="horz" pos="768"/>
        <p:guide orient="horz" pos="1152"/>
        <p:guide pos="240"/>
        <p:guide pos="5616"/>
        <p:guide pos="2832"/>
        <p:guide pos="2928"/>
        <p:guide pos="1776"/>
        <p:guide pos="4176"/>
        <p:guide pos="4272"/>
        <p:guide pos="1872"/>
      </p:guideLst>
    </p:cSldViewPr>
  </p:slideViewPr>
  <p:outlineViewPr>
    <p:cViewPr>
      <p:scale>
        <a:sx n="33" d="100"/>
        <a:sy n="33" d="100"/>
      </p:scale>
      <p:origin x="0" y="19488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2576" y="-10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399">
              <a:noFill/>
            </a:ln>
            <a:effectLst>
              <a:outerShdw dist="35921" dir="2700000" algn="br">
                <a:srgbClr val="000000"/>
              </a:outerShdw>
            </a:effectLst>
          </c:spPr>
          <c:dPt>
            <c:idx val="0"/>
            <c:spPr>
              <a:gradFill rotWithShape="0">
                <a:gsLst>
                  <a:gs pos="0">
                    <a:srgbClr val="A5BFF0"/>
                  </a:gs>
                  <a:gs pos="100000">
                    <a:srgbClr val="3268A9"/>
                  </a:gs>
                </a:gsLst>
                <a:lin ang="5400000"/>
              </a:gradFill>
              <a:ln w="2539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"/>
            <c:spPr>
              <a:gradFill rotWithShape="0">
                <a:gsLst>
                  <a:gs pos="0">
                    <a:srgbClr val="F2A5A4"/>
                  </a:gs>
                  <a:gs pos="100000">
                    <a:srgbClr val="AD3330"/>
                  </a:gs>
                </a:gsLst>
                <a:lin ang="5400000"/>
              </a:gradFill>
              <a:ln w="2539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spPr>
              <a:gradFill rotWithShape="0">
                <a:gsLst>
                  <a:gs pos="0">
                    <a:srgbClr val="D1EDA8"/>
                  </a:gs>
                  <a:gs pos="100000">
                    <a:srgbClr val="83A63C"/>
                  </a:gs>
                </a:gsLst>
                <a:lin ang="5400000"/>
              </a:gradFill>
              <a:ln w="2539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"/>
            <c:spPr>
              <a:gradFill rotWithShape="0">
                <a:gsLst>
                  <a:gs pos="0">
                    <a:srgbClr val="C4B4DD"/>
                  </a:gs>
                  <a:gs pos="100000">
                    <a:srgbClr val="68498D"/>
                  </a:gs>
                </a:gsLst>
                <a:lin ang="5400000"/>
              </a:gradFill>
              <a:ln w="2539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4"/>
            <c:spPr>
              <a:gradFill rotWithShape="0">
                <a:gsLst>
                  <a:gs pos="0">
                    <a:srgbClr val="A1DDF6"/>
                  </a:gs>
                  <a:gs pos="100000">
                    <a:srgbClr val="2D96B3"/>
                  </a:gs>
                </a:gsLst>
                <a:lin ang="5400000"/>
              </a:gradFill>
              <a:ln w="2539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5"/>
            <c:spPr>
              <a:gradFill rotWithShape="0">
                <a:gsLst>
                  <a:gs pos="0">
                    <a:srgbClr val="FFB88C"/>
                  </a:gs>
                  <a:gs pos="100000">
                    <a:srgbClr val="E27922"/>
                  </a:gs>
                </a:gsLst>
                <a:lin ang="5400000"/>
              </a:gradFill>
              <a:ln w="2539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7"/>
            <c:spPr>
              <a:gradFill rotWithShape="0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2539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8"/>
            <c:spPr>
              <a:gradFill rotWithShape="0">
                <a:gsLst>
                  <a:gs pos="0">
                    <a:srgbClr val="DCFFA0"/>
                  </a:gs>
                  <a:gs pos="100000">
                    <a:srgbClr val="A0CA4A"/>
                  </a:gs>
                </a:gsLst>
                <a:lin ang="5400000"/>
              </a:gradFill>
              <a:ln w="2539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9"/>
            <c:spPr>
              <a:gradFill rotWithShape="0">
                <a:gsLst>
                  <a:gs pos="0">
                    <a:srgbClr val="C8B0ED"/>
                  </a:gs>
                  <a:gs pos="100000">
                    <a:srgbClr val="7F5BAB"/>
                  </a:gs>
                </a:gsLst>
                <a:lin ang="5400000"/>
              </a:gradFill>
              <a:ln w="2539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0"/>
            <c:spPr>
              <a:gradFill rotWithShape="0">
                <a:gsLst>
                  <a:gs pos="0">
                    <a:srgbClr val="95EEFF"/>
                  </a:gs>
                  <a:gs pos="100000">
                    <a:srgbClr val="39B7D8"/>
                  </a:gs>
                </a:gsLst>
                <a:lin ang="5400000"/>
              </a:gradFill>
              <a:ln w="2539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1"/>
            <c:spPr>
              <a:gradFill rotWithShape="0">
                <a:gsLst>
                  <a:gs pos="0">
                    <a:srgbClr val="FFB977"/>
                  </a:gs>
                  <a:gs pos="100000">
                    <a:srgbClr val="FF932B"/>
                  </a:gs>
                </a:gsLst>
                <a:lin ang="5400000"/>
              </a:gradFill>
              <a:ln w="2539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2"/>
            <c:spPr>
              <a:gradFill rotWithShape="0">
                <a:gsLst>
                  <a:gs pos="0">
                    <a:srgbClr val="C3D9FF"/>
                  </a:gs>
                  <a:gs pos="100000">
                    <a:srgbClr val="A3B8DE"/>
                  </a:gs>
                </a:gsLst>
                <a:lin ang="5400000"/>
              </a:gradFill>
              <a:ln w="2539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3"/>
            <c:spPr>
              <a:gradFill rotWithShape="0">
                <a:gsLst>
                  <a:gs pos="0">
                    <a:srgbClr val="FFC3C2"/>
                  </a:gs>
                  <a:gs pos="100000">
                    <a:srgbClr val="E0A3A2"/>
                  </a:gs>
                </a:gsLst>
                <a:lin ang="5400000"/>
              </a:gradFill>
              <a:ln w="2539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4"/>
            <c:spPr>
              <a:gradFill rotWithShape="0">
                <a:gsLst>
                  <a:gs pos="0">
                    <a:srgbClr val="E8FFC6"/>
                  </a:gs>
                  <a:gs pos="100000">
                    <a:srgbClr val="C7DCA6"/>
                  </a:gs>
                </a:gsLst>
                <a:lin ang="5400000"/>
              </a:gradFill>
              <a:ln w="2539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15"/>
            <c:spPr>
              <a:gradFill rotWithShape="0">
                <a:gsLst>
                  <a:gs pos="0">
                    <a:srgbClr val="DDD0F3"/>
                  </a:gs>
                  <a:gs pos="100000">
                    <a:srgbClr val="B9ACCD"/>
                  </a:gs>
                </a:gsLst>
                <a:lin ang="5400000"/>
              </a:gradFill>
              <a:ln w="25399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dLbl>
              <c:idx val="0"/>
              <c:layout>
                <c:manualLayout>
                  <c:x val="-0.19786817046550007"/>
                  <c:y val="-0.10619651033534502"/>
                </c:manualLayout>
              </c:layout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2.4529096078988597E-2"/>
                  <c:y val="-6.326600615722703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CRV; </a:t>
                    </a:r>
                  </a:p>
                  <a:p>
                    <a:pPr>
                      <a:defRPr/>
                    </a:pPr>
                    <a:r>
                      <a:rPr lang="en-US" dirty="0" smtClean="0"/>
                      <a:t>0.2%</a:t>
                    </a:r>
                  </a:p>
                  <a:p>
                    <a:pPr>
                      <a:defRPr/>
                    </a:pPr>
                    <a:endParaRPr lang="en-US" dirty="0"/>
                  </a:p>
                </c:rich>
              </c:tx>
              <c:spPr>
                <a:noFill/>
                <a:ln w="25399">
                  <a:noFill/>
                </a:ln>
              </c:spPr>
              <c:dLblPos val="bestFit"/>
            </c:dLbl>
            <c:dLbl>
              <c:idx val="2"/>
              <c:layout>
                <c:manualLayout>
                  <c:x val="6.0505103661505216E-2"/>
                  <c:y val="-6.5525506377128021E-2"/>
                </c:manualLayout>
              </c:layout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9.3210565100156656E-2"/>
                  <c:y val="-2.2595002199009714E-3"/>
                </c:manualLayout>
              </c:layout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CatName val="1"/>
              <c:showPercent val="1"/>
            </c:dLbl>
            <c:dLbl>
              <c:idx val="4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CatName val="1"/>
              <c:showPercent val="1"/>
            </c:dLbl>
            <c:dLbl>
              <c:idx val="5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CatName val="1"/>
              <c:showPercent val="1"/>
            </c:dLbl>
            <c:dLbl>
              <c:idx val="6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CatName val="1"/>
              <c:showPercent val="1"/>
            </c:dLbl>
            <c:dLbl>
              <c:idx val="7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CatName val="1"/>
              <c:showPercent val="1"/>
            </c:dLbl>
            <c:dLbl>
              <c:idx val="8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CatName val="1"/>
              <c:showPercent val="1"/>
            </c:dLbl>
            <c:dLbl>
              <c:idx val="9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CatName val="1"/>
              <c:showPercent val="1"/>
            </c:dLbl>
            <c:dLbl>
              <c:idx val="10"/>
              <c:layout>
                <c:manualLayout>
                  <c:x val="9.8116255554295165E-2"/>
                  <c:y val="4.7449504617920309E-2"/>
                </c:manualLayout>
              </c:layout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CatName val="1"/>
              <c:showPercent val="1"/>
            </c:dLbl>
            <c:dLbl>
              <c:idx val="11"/>
              <c:layout>
                <c:manualLayout>
                  <c:x val="-0.10629300719893603"/>
                  <c:y val="3.172889840290701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Cherokee (SC); </a:t>
                    </a:r>
                    <a:r>
                      <a:rPr lang="en-US" dirty="0"/>
                      <a:t>1%</a:t>
                    </a:r>
                  </a:p>
                </c:rich>
              </c:tx>
              <c:spPr>
                <a:noFill/>
                <a:ln w="25399">
                  <a:noFill/>
                </a:ln>
              </c:spPr>
              <c:dLblPos val="bestFit"/>
            </c:dLbl>
            <c:dLbl>
              <c:idx val="12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CatName val="1"/>
              <c:showPercent val="1"/>
            </c:dLbl>
            <c:dLbl>
              <c:idx val="13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CatName val="1"/>
              <c:showPercent val="1"/>
            </c:dLbl>
            <c:dLbl>
              <c:idx val="14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CatName val="1"/>
              <c:showPercent val="1"/>
            </c:dLbl>
            <c:dLbl>
              <c:idx val="15"/>
              <c:spPr>
                <a:noFill/>
                <a:ln w="25399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bestFit"/>
              <c:showCatName val="1"/>
              <c:showPercent val="1"/>
            </c:dLbl>
            <c:delete val="1"/>
          </c:dLbls>
          <c:cat>
            <c:strRef>
              <c:f>Sheet1!$A$2:$A$17</c:f>
              <c:strCache>
                <c:ptCount val="16"/>
                <c:pt idx="0">
                  <c:v>Lake Lure</c:v>
                </c:pt>
                <c:pt idx="1">
                  <c:v>Chimney Rock</c:v>
                </c:pt>
                <c:pt idx="2">
                  <c:v>Rest of Rutherford Co.</c:v>
                </c:pt>
                <c:pt idx="3">
                  <c:v>Mecklenburg</c:v>
                </c:pt>
                <c:pt idx="4">
                  <c:v>Buncombe</c:v>
                </c:pt>
                <c:pt idx="5">
                  <c:v>Spartanburg</c:v>
                </c:pt>
                <c:pt idx="6">
                  <c:v>Gaston</c:v>
                </c:pt>
                <c:pt idx="7">
                  <c:v>Greenville</c:v>
                </c:pt>
                <c:pt idx="8">
                  <c:v>Cleveland</c:v>
                </c:pt>
                <c:pt idx="9">
                  <c:v>Henderson</c:v>
                </c:pt>
                <c:pt idx="10">
                  <c:v>Polk</c:v>
                </c:pt>
                <c:pt idx="11">
                  <c:v>Cherokee</c:v>
                </c:pt>
                <c:pt idx="12">
                  <c:v>Rest of NC</c:v>
                </c:pt>
                <c:pt idx="13">
                  <c:v>Rest of SC</c:v>
                </c:pt>
                <c:pt idx="14">
                  <c:v>Florida</c:v>
                </c:pt>
                <c:pt idx="15">
                  <c:v>Other States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56</c:v>
                </c:pt>
                <c:pt idx="1">
                  <c:v>5</c:v>
                </c:pt>
                <c:pt idx="2">
                  <c:v>50</c:v>
                </c:pt>
                <c:pt idx="3">
                  <c:v>128</c:v>
                </c:pt>
                <c:pt idx="4">
                  <c:v>92</c:v>
                </c:pt>
                <c:pt idx="5">
                  <c:v>92</c:v>
                </c:pt>
                <c:pt idx="6">
                  <c:v>87</c:v>
                </c:pt>
                <c:pt idx="7">
                  <c:v>72</c:v>
                </c:pt>
                <c:pt idx="8">
                  <c:v>61</c:v>
                </c:pt>
                <c:pt idx="9">
                  <c:v>60</c:v>
                </c:pt>
                <c:pt idx="10">
                  <c:v>33</c:v>
                </c:pt>
                <c:pt idx="11">
                  <c:v>30</c:v>
                </c:pt>
                <c:pt idx="12">
                  <c:v>466</c:v>
                </c:pt>
                <c:pt idx="13">
                  <c:v>279</c:v>
                </c:pt>
                <c:pt idx="14">
                  <c:v>272</c:v>
                </c:pt>
                <c:pt idx="15">
                  <c:v>653</c:v>
                </c:pt>
              </c:numCache>
            </c:numRef>
          </c:val>
        </c:ser>
        <c:firstSliceAng val="37"/>
      </c:pieChart>
      <c:spPr>
        <a:noFill/>
        <a:ln w="25399">
          <a:noFill/>
        </a:ln>
      </c:spPr>
    </c:plotArea>
    <c:plotVisOnly val="1"/>
    <c:dispBlanksAs val="zero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16">
              <a:noFill/>
            </a:ln>
            <a:effectLst>
              <a:outerShdw dist="35921" dir="2700000" algn="br">
                <a:srgbClr val="000000"/>
              </a:outerShdw>
            </a:effectLst>
          </c:spPr>
          <c:dPt>
            <c:idx val="1"/>
            <c:spPr>
              <a:gradFill rotWithShape="0">
                <a:gsLst>
                  <a:gs pos="0">
                    <a:srgbClr val="FF9A99"/>
                  </a:gs>
                  <a:gs pos="100000">
                    <a:srgbClr val="D1403C"/>
                  </a:gs>
                </a:gsLst>
                <a:lin ang="5400000"/>
              </a:gradFill>
              <a:ln w="25416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2"/>
            <c:spPr>
              <a:gradFill rotWithShape="0">
                <a:gsLst>
                  <a:gs pos="0">
                    <a:srgbClr val="DCFFA0"/>
                  </a:gs>
                  <a:gs pos="100000">
                    <a:srgbClr val="A0CA4A"/>
                  </a:gs>
                </a:gsLst>
                <a:lin ang="5400000"/>
              </a:gradFill>
              <a:ln w="25416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3"/>
            <c:spPr>
              <a:gradFill rotWithShape="0">
                <a:gsLst>
                  <a:gs pos="0">
                    <a:srgbClr val="C8B0ED"/>
                  </a:gs>
                  <a:gs pos="100000">
                    <a:srgbClr val="7F5BAB"/>
                  </a:gs>
                </a:gsLst>
                <a:lin ang="5400000"/>
              </a:gradFill>
              <a:ln w="25416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Pt>
            <c:idx val="4"/>
            <c:spPr>
              <a:gradFill rotWithShape="0">
                <a:gsLst>
                  <a:gs pos="0">
                    <a:srgbClr val="95EEFF"/>
                  </a:gs>
                  <a:gs pos="100000">
                    <a:srgbClr val="39B7D8"/>
                  </a:gs>
                </a:gsLst>
                <a:lin ang="5400000"/>
              </a:gradFill>
              <a:ln w="25416">
                <a:noFill/>
              </a:ln>
              <a:effectLst>
                <a:outerShdw dist="35921" dir="2700000" algn="br">
                  <a:srgbClr val="000000"/>
                </a:outerShdw>
              </a:effectLst>
            </c:spPr>
          </c:dPt>
          <c:dLbls>
            <c:dLbl>
              <c:idx val="0"/>
              <c:spPr>
                <a:noFill/>
                <a:ln w="25416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CatName val="1"/>
              <c:showPercent val="1"/>
            </c:dLbl>
            <c:dLbl>
              <c:idx val="1"/>
              <c:spPr>
                <a:noFill/>
                <a:ln w="25416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CatName val="1"/>
              <c:showPercent val="1"/>
            </c:dLbl>
            <c:dLbl>
              <c:idx val="2"/>
              <c:spPr>
                <a:noFill/>
                <a:ln w="25416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CatName val="1"/>
              <c:showPercent val="1"/>
            </c:dLbl>
            <c:dLbl>
              <c:idx val="3"/>
              <c:spPr>
                <a:noFill/>
                <a:ln w="25416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CatName val="1"/>
              <c:showPercent val="1"/>
            </c:dLbl>
            <c:dLbl>
              <c:idx val="4"/>
              <c:spPr>
                <a:noFill/>
                <a:ln w="25416">
                  <a:noFill/>
                </a:ln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CatName val="1"/>
              <c:showPercent val="1"/>
            </c:dLbl>
            <c:delete val="1"/>
          </c:dLbls>
          <c:cat>
            <c:strRef>
              <c:f>Sheet1!$A$2:$A$6</c:f>
              <c:strCache>
                <c:ptCount val="5"/>
                <c:pt idx="0">
                  <c:v>Local Resident</c:v>
                </c:pt>
                <c:pt idx="1">
                  <c:v>Passing Through</c:v>
                </c:pt>
                <c:pt idx="2">
                  <c:v>Second Home</c:v>
                </c:pt>
                <c:pt idx="3">
                  <c:v>Day Trip</c:v>
                </c:pt>
                <c:pt idx="4">
                  <c:v>Vacation/Renting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61</c:v>
                </c:pt>
                <c:pt idx="1">
                  <c:v>173</c:v>
                </c:pt>
                <c:pt idx="2">
                  <c:v>217</c:v>
                </c:pt>
                <c:pt idx="3">
                  <c:v>850</c:v>
                </c:pt>
                <c:pt idx="4">
                  <c:v>1521</c:v>
                </c:pt>
              </c:numCache>
            </c:numRef>
          </c:val>
        </c:ser>
        <c:firstSliceAng val="42"/>
      </c:pieChart>
      <c:spPr>
        <a:noFill/>
        <a:ln w="25416">
          <a:noFill/>
        </a:ln>
      </c:spPr>
    </c:plotArea>
    <c:plotVisOnly val="1"/>
    <c:dispBlanksAs val="zero"/>
  </c:chart>
  <c:spPr>
    <a:solidFill>
      <a:srgbClr val="FFFFFF"/>
    </a:solidFill>
    <a:ln w="3177">
      <a:solidFill>
        <a:srgbClr val="808080"/>
      </a:solidFill>
      <a:prstDash val="solid"/>
    </a:ln>
  </c:spPr>
  <c:txPr>
    <a:bodyPr/>
    <a:lstStyle/>
    <a:p>
      <a:pPr>
        <a:defRPr sz="1801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Calibri" pitchFamily="-65" charset="0"/>
              </a:defRPr>
            </a:lvl1pPr>
          </a:lstStyle>
          <a:p>
            <a:fld id="{8584BFDF-DD77-4C81-8957-54EAC0585EE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</a:defRPr>
            </a:lvl1pPr>
          </a:lstStyle>
          <a:p>
            <a:fld id="{E80E7D67-A474-4D2C-8703-AD4DD070588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E7D67-A474-4D2C-8703-AD4DD070588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1490B4-74DB-4F2E-AD89-D99CACE66AFC}" type="slidenum">
              <a:rPr lang="en-US">
                <a:latin typeface="Times New Roman" pitchFamily="-65" charset="0"/>
              </a:rPr>
              <a:pPr/>
              <a:t>10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44DB6F-D61F-45FB-BC1F-1D6F398E94DF}" type="slidenum">
              <a:rPr lang="en-US">
                <a:latin typeface="Times New Roman" pitchFamily="-65" charset="0"/>
              </a:rPr>
              <a:pPr/>
              <a:t>11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C44652-0BD2-4DAE-BD78-70CB5F1610A5}" type="slidenum">
              <a:rPr lang="en-US">
                <a:latin typeface="Times New Roman" pitchFamily="-65" charset="0"/>
              </a:rPr>
              <a:pPr/>
              <a:t>12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E360C-40CC-4DD0-B2B3-E4CA11087013}" type="slidenum">
              <a:rPr lang="en-US">
                <a:latin typeface="Times New Roman" pitchFamily="-65" charset="0"/>
              </a:rPr>
              <a:pPr/>
              <a:t>13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AEE971-F702-4468-B98F-FAFDAA199A18}" type="slidenum">
              <a:rPr lang="en-US">
                <a:latin typeface="Times New Roman" pitchFamily="-65" charset="0"/>
              </a:rPr>
              <a:pPr/>
              <a:t>14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2D901D-4937-40E6-B70A-65D8AA0B345C}" type="slidenum">
              <a:rPr lang="en-US">
                <a:latin typeface="Times New Roman" pitchFamily="-65" charset="0"/>
              </a:rPr>
              <a:pPr/>
              <a:t>15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E7D67-A474-4D2C-8703-AD4DD070588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E7D67-A474-4D2C-8703-AD4DD070588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414D56-4E6F-47A1-B315-03388A3526DD}" type="slidenum">
              <a:rPr lang="en-US">
                <a:latin typeface="Times New Roman" pitchFamily="-65" charset="0"/>
              </a:rPr>
              <a:pPr/>
              <a:t>2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C7C81-F6D8-4AE1-82E1-21D7483BBBD6}" type="slidenum">
              <a:rPr lang="en-US">
                <a:latin typeface="Times New Roman" pitchFamily="-65" charset="0"/>
              </a:rPr>
              <a:pPr/>
              <a:t>20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Calibri" pitchFamily="-65" charset="0"/>
              </a:rPr>
              <a:t>Claremont med age is 40, med hh income is 47K</a:t>
            </a:r>
          </a:p>
          <a:p>
            <a:r>
              <a:rPr lang="en-US" smtClean="0">
                <a:latin typeface="Calibri" pitchFamily="-65" charset="0"/>
              </a:rPr>
              <a:t>PTA 132K HH value  STA 168k HH value</a:t>
            </a:r>
          </a:p>
          <a:p>
            <a:r>
              <a:rPr lang="en-US" smtClean="0">
                <a:latin typeface="Calibri" pitchFamily="-65" charset="0"/>
              </a:rPr>
              <a:t>Pull down second home market data.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789517-DBB8-4E87-A101-BA7FAA77FEEF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2A7799-89A3-451D-B06C-9A79FFAA3C7C}" type="slidenum">
              <a:rPr lang="en-US">
                <a:latin typeface="Times New Roman" pitchFamily="-65" charset="0"/>
              </a:rPr>
              <a:pPr/>
              <a:t>22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FE4ED0D-8553-4791-A604-2F75392B5AB1}" type="slidenum">
              <a:rPr lang="en-US" sz="1200"/>
              <a:pPr algn="r"/>
              <a:t>22</a:t>
            </a:fld>
            <a:endParaRPr lang="en-US" sz="1200"/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8E1947-16B6-45CC-946B-F3623B523192}" type="slidenum">
              <a:rPr lang="en-US">
                <a:latin typeface="Times New Roman" pitchFamily="-65" charset="0"/>
              </a:rPr>
              <a:pPr/>
              <a:t>23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4013961-9414-46EB-AD37-B60E066F2F96}" type="slidenum">
              <a:rPr lang="en-US" sz="1200"/>
              <a:pPr algn="r"/>
              <a:t>23</a:t>
            </a:fld>
            <a:endParaRPr lang="en-US" sz="1200"/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BC3FB8-15C2-4E4C-A912-BB4137C00071}" type="slidenum">
              <a:rPr lang="en-US">
                <a:latin typeface="Times New Roman" pitchFamily="-65" charset="0"/>
              </a:rPr>
              <a:pPr/>
              <a:t>24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75779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2DA8BD1-774A-45B2-9176-9B4C8BC516F8}" type="slidenum">
              <a:rPr lang="en-US" sz="1200"/>
              <a:pPr algn="r"/>
              <a:t>24</a:t>
            </a:fld>
            <a:endParaRPr lang="en-US" sz="1200"/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D23FC9-17A9-4579-924D-9F5709EE7461}" type="slidenum">
              <a:rPr lang="en-US">
                <a:latin typeface="Times New Roman" pitchFamily="-65" charset="0"/>
              </a:rPr>
              <a:pPr/>
              <a:t>25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0032D7-514D-467E-9B08-6FF20DB209EC}" type="slidenum">
              <a:rPr lang="en-US" sz="1200"/>
              <a:pPr algn="r"/>
              <a:t>25</a:t>
            </a:fld>
            <a:endParaRPr lang="en-US" sz="1200"/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21389-0D09-4E89-9E5E-B05FA3C297F3}" type="slidenum">
              <a:rPr lang="en-US">
                <a:latin typeface="Times New Roman" pitchFamily="-65" charset="0"/>
              </a:rPr>
              <a:pPr/>
              <a:t>26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79875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26384A6-8824-469A-9C2B-2F8FC9AE56E7}" type="slidenum">
              <a:rPr lang="en-US" sz="1200"/>
              <a:pPr algn="r"/>
              <a:t>26</a:t>
            </a:fld>
            <a:endParaRPr lang="en-US" sz="1200"/>
          </a:p>
        </p:txBody>
      </p:sp>
      <p:sp>
        <p:nvSpPr>
          <p:cNvPr id="79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>
                <a:latin typeface="Times New Roman" pitchFamily="-65" charset="0"/>
              </a:rPr>
              <a:t>Community events, expand. 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5550F3-738F-4A0D-B678-B87B0BAB5690}" type="slidenum">
              <a:rPr lang="en-US">
                <a:latin typeface="Times New Roman" pitchFamily="-65" charset="0"/>
              </a:rPr>
              <a:pPr/>
              <a:t>27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81923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85F155-BB3D-4C8D-BDD4-4B5D71EA91A6}" type="slidenum">
              <a:rPr lang="en-US" sz="1200"/>
              <a:pPr algn="r"/>
              <a:t>27</a:t>
            </a:fld>
            <a:endParaRPr lang="en-US" sz="1200"/>
          </a:p>
        </p:txBody>
      </p:sp>
      <p:sp>
        <p:nvSpPr>
          <p:cNvPr id="819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085FF4-7D45-461A-914A-404A5BD5C5B5}" type="slidenum">
              <a:rPr lang="en-US">
                <a:latin typeface="Times New Roman" pitchFamily="-65" charset="0"/>
              </a:rPr>
              <a:pPr/>
              <a:t>28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83971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BD541F8-B27B-4AE2-B937-9C5707B1A780}" type="slidenum">
              <a:rPr lang="en-US" sz="1200"/>
              <a:pPr algn="r"/>
              <a:t>28</a:t>
            </a:fld>
            <a:endParaRPr lang="en-US" sz="1200"/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AC1DE7-FECB-4A9F-9DC2-0C56D79754D0}" type="slidenum">
              <a:rPr lang="en-US">
                <a:latin typeface="Times New Roman" pitchFamily="-65" charset="0"/>
              </a:rPr>
              <a:pPr/>
              <a:t>29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2C6899D-5A0A-4CFD-9D16-DAFE3073ED4D}" type="slidenum">
              <a:rPr lang="en-US" sz="1200"/>
              <a:pPr algn="r"/>
              <a:t>29</a:t>
            </a:fld>
            <a:endParaRPr lang="en-US" sz="1200"/>
          </a:p>
        </p:txBody>
      </p:sp>
      <p:sp>
        <p:nvSpPr>
          <p:cNvPr id="860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13EA0-D986-4436-994B-0B571116557F}" type="slidenum">
              <a:rPr lang="en-US">
                <a:latin typeface="Times New Roman" pitchFamily="-65" charset="0"/>
              </a:rPr>
              <a:pPr/>
              <a:t>3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437365-0B32-4EEB-9C78-093047432E39}" type="slidenum">
              <a:rPr lang="en-US">
                <a:latin typeface="Times New Roman" pitchFamily="-65" charset="0"/>
              </a:rPr>
              <a:pPr/>
              <a:t>30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67703DA-0012-4B58-A828-539CCF9224F1}" type="slidenum">
              <a:rPr lang="en-US" sz="1200"/>
              <a:pPr algn="r"/>
              <a:t>30</a:t>
            </a:fld>
            <a:endParaRPr lang="en-US" sz="1200"/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25448C-887C-4394-9893-B1B132CD6F21}" type="slidenum">
              <a:rPr lang="en-US">
                <a:latin typeface="Times New Roman" pitchFamily="-65" charset="0"/>
              </a:rPr>
              <a:pPr/>
              <a:t>31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90115" name="Rectangle 7"/>
          <p:cNvSpPr txBox="1">
            <a:spLocks noGrp="1" noChangeArrowheads="1"/>
          </p:cNvSpPr>
          <p:nvPr/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1CF6CE9-3748-4A74-BAA0-4101D900BA9C}" type="slidenum">
              <a:rPr lang="en-US" sz="1200"/>
              <a:pPr algn="r"/>
              <a:t>31</a:t>
            </a:fld>
            <a:endParaRPr lang="en-US" sz="1200"/>
          </a:p>
        </p:txBody>
      </p:sp>
      <p:sp>
        <p:nvSpPr>
          <p:cNvPr id="901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BB08E-F134-4DF8-8240-13ACFD43377F}" type="slidenum">
              <a:rPr lang="en-US">
                <a:latin typeface="Times New Roman" pitchFamily="-65" charset="0"/>
              </a:rPr>
              <a:pPr/>
              <a:t>4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235B7A-F1A5-4C5E-A181-20779AECB88D}" type="slidenum">
              <a:rPr lang="en-US">
                <a:latin typeface="Times New Roman" pitchFamily="-65" charset="0"/>
              </a:rPr>
              <a:pPr/>
              <a:t>5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0EB8C4-9723-44BE-B1C1-5F27018FC7A4}" type="slidenum">
              <a:rPr lang="en-US">
                <a:latin typeface="Times New Roman" pitchFamily="-65" charset="0"/>
              </a:rPr>
              <a:pPr/>
              <a:t>6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CCA9B8-CB31-42B6-9857-516A386AC215}" type="slidenum">
              <a:rPr lang="en-US">
                <a:latin typeface="Times New Roman" pitchFamily="-65" charset="0"/>
              </a:rPr>
              <a:pPr/>
              <a:t>7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1F1A91-A994-4EC9-8456-E24DB8D81C9E}" type="slidenum">
              <a:rPr lang="en-US">
                <a:latin typeface="Times New Roman" pitchFamily="-65" charset="0"/>
              </a:rPr>
              <a:pPr/>
              <a:t>8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3B4999-5782-4F99-B640-19A9EA85DDB5}" type="slidenum">
              <a:rPr lang="en-US">
                <a:latin typeface="Times New Roman" pitchFamily="-65" charset="0"/>
              </a:rPr>
              <a:pPr/>
              <a:t>9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280988"/>
            <a:ext cx="2046287" cy="6272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0063" y="280988"/>
            <a:ext cx="5988050" cy="6272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280988"/>
            <a:ext cx="8175625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79438" y="1295400"/>
            <a:ext cx="8107362" cy="5257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1"/>
            <a:ext cx="7772400" cy="838199"/>
          </a:xfr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6400800" cy="60960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accent5"/>
                </a:solidFill>
                <a:latin typeface="Myriad Pro Semibold It"/>
                <a:cs typeface="Myriad Pro Semibold I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621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762000"/>
            <a:ext cx="7772400" cy="1500187"/>
          </a:xfrm>
        </p:spPr>
        <p:txBody>
          <a:bodyPr anchor="b"/>
          <a:lstStyle>
            <a:lvl1pPr marL="0" indent="0">
              <a:buNone/>
              <a:defRPr sz="2000" b="0" i="0">
                <a:solidFill>
                  <a:schemeClr val="accent5"/>
                </a:solidFill>
                <a:latin typeface="Myriad Pro"/>
                <a:cs typeface="Myriad Pro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Myriad Pro"/>
                <a:cs typeface="Myriad Pro"/>
              </a:defRPr>
            </a:lvl1pPr>
            <a:lvl2pPr>
              <a:defRPr sz="2400">
                <a:latin typeface="Myriad Pro"/>
                <a:cs typeface="Myriad Pro"/>
              </a:defRPr>
            </a:lvl2pPr>
            <a:lvl3pPr>
              <a:defRPr sz="2000">
                <a:latin typeface="Myriad Pro"/>
                <a:cs typeface="Myriad Pro"/>
              </a:defRPr>
            </a:lvl3pPr>
            <a:lvl4pPr>
              <a:defRPr sz="1800">
                <a:latin typeface="Myriad Pro"/>
                <a:cs typeface="Myriad Pro"/>
              </a:defRPr>
            </a:lvl4pPr>
            <a:lvl5pPr>
              <a:defRPr sz="1800">
                <a:latin typeface="Myriad Pro"/>
                <a:cs typeface="Myriad Pro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Myriad Pro"/>
                <a:cs typeface="Myriad Pro"/>
              </a:defRPr>
            </a:lvl1pPr>
            <a:lvl2pPr>
              <a:defRPr sz="2400">
                <a:latin typeface="Myriad Pro"/>
                <a:cs typeface="Myriad Pro"/>
              </a:defRPr>
            </a:lvl2pPr>
            <a:lvl3pPr>
              <a:defRPr sz="2000">
                <a:latin typeface="Myriad Pro"/>
                <a:cs typeface="Myriad Pro"/>
              </a:defRPr>
            </a:lvl3pPr>
            <a:lvl4pPr>
              <a:defRPr sz="1800">
                <a:latin typeface="Myriad Pro"/>
                <a:cs typeface="Myriad Pro"/>
              </a:defRPr>
            </a:lvl4pPr>
            <a:lvl5pPr>
              <a:defRPr sz="1800">
                <a:latin typeface="Myriad Pro"/>
                <a:cs typeface="Myriad Pro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Myriad Pro"/>
                <a:cs typeface="Myriad Pro"/>
              </a:defRPr>
            </a:lvl1pPr>
            <a:lvl2pPr>
              <a:defRPr sz="2000">
                <a:latin typeface="Myriad Pro"/>
                <a:cs typeface="Myriad Pro"/>
              </a:defRPr>
            </a:lvl2pPr>
            <a:lvl3pPr>
              <a:defRPr sz="1800">
                <a:latin typeface="Myriad Pro"/>
                <a:cs typeface="Myriad Pro"/>
              </a:defRPr>
            </a:lvl3pPr>
            <a:lvl4pPr>
              <a:defRPr sz="1600">
                <a:latin typeface="Myriad Pro"/>
                <a:cs typeface="Myriad Pro"/>
              </a:defRPr>
            </a:lvl4pPr>
            <a:lvl5pPr>
              <a:defRPr sz="1600">
                <a:latin typeface="Myriad Pro"/>
                <a:cs typeface="Myriad Pro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Myriad Pro"/>
                <a:cs typeface="Myriad Pro"/>
              </a:defRPr>
            </a:lvl1pPr>
            <a:lvl2pPr>
              <a:defRPr sz="2000">
                <a:latin typeface="Myriad Pro"/>
                <a:cs typeface="Myriad Pro"/>
              </a:defRPr>
            </a:lvl2pPr>
            <a:lvl3pPr>
              <a:defRPr sz="1800">
                <a:latin typeface="Myriad Pro"/>
                <a:cs typeface="Myriad Pro"/>
              </a:defRPr>
            </a:lvl3pPr>
            <a:lvl4pPr>
              <a:defRPr sz="1600">
                <a:latin typeface="Myriad Pro"/>
                <a:cs typeface="Myriad Pro"/>
              </a:defRPr>
            </a:lvl4pPr>
            <a:lvl5pPr>
              <a:defRPr sz="1600">
                <a:latin typeface="Myriad Pro"/>
                <a:cs typeface="Myriad Pro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24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5" charset="0"/>
              </a:defRPr>
            </a:lvl1pPr>
          </a:lstStyle>
          <a:p>
            <a:fld id="{9F4C57B1-A7EA-47C8-B1B7-C8D8F2077D40}" type="datetime1">
              <a:rPr lang="en-US"/>
              <a:pPr/>
              <a:t>10/24/2012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65" charset="0"/>
              </a:defRPr>
            </a:lvl1pPr>
          </a:lstStyle>
          <a:p>
            <a:fld id="{E21F9FAC-CD0D-424A-93FD-2A5238DBCB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9438" y="1295400"/>
            <a:ext cx="3976687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8525" y="1295400"/>
            <a:ext cx="3978275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amab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0063" y="280988"/>
            <a:ext cx="81756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9438" y="1295400"/>
            <a:ext cx="810736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42" r:id="rId1"/>
    <p:sldLayoutId id="2147484543" r:id="rId2"/>
    <p:sldLayoutId id="2147484544" r:id="rId3"/>
    <p:sldLayoutId id="2147484545" r:id="rId4"/>
    <p:sldLayoutId id="2147484546" r:id="rId5"/>
    <p:sldLayoutId id="2147484547" r:id="rId6"/>
    <p:sldLayoutId id="2147484548" r:id="rId7"/>
    <p:sldLayoutId id="2147484549" r:id="rId8"/>
    <p:sldLayoutId id="2147484550" r:id="rId9"/>
    <p:sldLayoutId id="2147484551" r:id="rId10"/>
    <p:sldLayoutId id="2147484552" r:id="rId11"/>
    <p:sldLayoutId id="2147484553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457200" algn="l"/>
        </a:tabLst>
        <a:defRPr sz="4000">
          <a:solidFill>
            <a:schemeClr val="tx2"/>
          </a:solidFill>
          <a:latin typeface="Calibri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457200" algn="l"/>
        </a:tabLst>
        <a:defRPr sz="4000">
          <a:solidFill>
            <a:schemeClr val="tx2"/>
          </a:solidFill>
          <a:latin typeface="Calibri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457200" algn="l"/>
        </a:tabLst>
        <a:defRPr sz="4000">
          <a:solidFill>
            <a:schemeClr val="tx2"/>
          </a:solidFill>
          <a:latin typeface="Calibri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457200" algn="l"/>
        </a:tabLst>
        <a:defRPr sz="4000">
          <a:solidFill>
            <a:schemeClr val="tx2"/>
          </a:solidFill>
          <a:latin typeface="Calibri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457200" algn="l"/>
        </a:tabLst>
        <a:defRPr sz="4000">
          <a:solidFill>
            <a:schemeClr val="tx2"/>
          </a:solidFill>
          <a:latin typeface="Calibri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457200" algn="l"/>
        </a:tabLst>
        <a:defRPr sz="4000">
          <a:solidFill>
            <a:schemeClr val="tx2"/>
          </a:solidFill>
          <a:latin typeface="Times New Roman" pitchFamily="-65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457200" algn="l"/>
        </a:tabLst>
        <a:defRPr sz="4000">
          <a:solidFill>
            <a:schemeClr val="tx2"/>
          </a:solidFill>
          <a:latin typeface="Times New Roman" pitchFamily="-65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457200" algn="l"/>
        </a:tabLst>
        <a:defRPr sz="4000">
          <a:solidFill>
            <a:schemeClr val="tx2"/>
          </a:solidFill>
          <a:latin typeface="Times New Roman" pitchFamily="-65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457200" algn="l"/>
        </a:tabLst>
        <a:defRPr sz="4000">
          <a:solidFill>
            <a:schemeClr val="tx2"/>
          </a:solidFill>
          <a:latin typeface="Times New Roman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000" b="1" i="1">
          <a:solidFill>
            <a:schemeClr val="tx1"/>
          </a:solidFill>
          <a:latin typeface="Calibri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 i="1">
          <a:solidFill>
            <a:schemeClr val="tx1"/>
          </a:solidFill>
          <a:latin typeface="Calibri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 i="1">
          <a:solidFill>
            <a:schemeClr val="tx1"/>
          </a:solidFill>
          <a:latin typeface="Calibri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i="1">
          <a:solidFill>
            <a:schemeClr val="tx1"/>
          </a:solidFill>
          <a:latin typeface="Calibri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 i="1">
          <a:solidFill>
            <a:schemeClr val="tx1"/>
          </a:solidFill>
          <a:latin typeface="Calibri"/>
          <a:ea typeface="ＭＳ Ｐゴシック" pitchFamily="-6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 i="1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 i="1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 i="1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 i="1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5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  <p:sldLayoutId id="2147484564" r:id="rId12"/>
    <p:sldLayoutId id="2147484566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Myriad Pro"/>
          <a:ea typeface="ＭＳ Ｐゴシック" charset="-128"/>
          <a:cs typeface="Myriad Pro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yriad Pro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BACC6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BACC6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BACC6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BACC6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BACC6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59775" cy="838200"/>
          </a:xfrm>
        </p:spPr>
        <p:txBody>
          <a:bodyPr/>
          <a:lstStyle/>
          <a:p>
            <a:pPr eaLnBrk="1" hangingPunct="1"/>
            <a:r>
              <a:rPr lang="en-US" smtClean="0">
                <a:latin typeface="Myriad Pro" pitchFamily="-65" charset="0"/>
                <a:ea typeface="ＭＳ Ｐゴシック" pitchFamily="-65" charset="-128"/>
              </a:rPr>
              <a:t>Town of Lake Lure</a:t>
            </a:r>
            <a:br>
              <a:rPr lang="en-US" smtClean="0">
                <a:latin typeface="Myriad Pro" pitchFamily="-65" charset="0"/>
                <a:ea typeface="ＭＳ Ｐゴシック" pitchFamily="-65" charset="-128"/>
              </a:rPr>
            </a:br>
            <a:r>
              <a:rPr lang="en-US" smtClean="0">
                <a:latin typeface="Myriad Pro" pitchFamily="-65" charset="0"/>
                <a:ea typeface="ＭＳ Ｐゴシック" pitchFamily="-65" charset="-128"/>
              </a:rPr>
              <a:t>Chimney Rock Village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92113" y="1552575"/>
            <a:ext cx="6400800" cy="8191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smtClean="0">
                <a:solidFill>
                  <a:srgbClr val="1CA7A0"/>
                </a:solidFill>
                <a:latin typeface="Myriad Pro Semibold It" pitchFamily="-65" charset="0"/>
                <a:ea typeface="ＭＳ Ｐゴシック" pitchFamily="-65" charset="-128"/>
              </a:rPr>
              <a:t>Market Study Findings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>
                <a:solidFill>
                  <a:srgbClr val="1CA7A0"/>
                </a:solidFill>
                <a:latin typeface="Myriad Pro Semibold It" pitchFamily="-65" charset="0"/>
                <a:ea typeface="ＭＳ Ｐゴシック" pitchFamily="-65" charset="-128"/>
              </a:rPr>
              <a:t>October 23,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20675"/>
            <a:ext cx="8604250" cy="533400"/>
          </a:xfrm>
        </p:spPr>
        <p:txBody>
          <a:bodyPr/>
          <a:lstStyle/>
          <a:p>
            <a:r>
              <a:rPr lang="en-US" smtClean="0">
                <a:solidFill>
                  <a:srgbClr val="1CA7A0"/>
                </a:solidFill>
                <a:latin typeface="Calibri" pitchFamily="-65" charset="0"/>
              </a:rPr>
              <a:t>Input Summary:  Challenges</a:t>
            </a:r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985838"/>
            <a:ext cx="8418512" cy="5567362"/>
          </a:xfrm>
        </p:spPr>
        <p:txBody>
          <a:bodyPr/>
          <a:lstStyle/>
          <a:p>
            <a:r>
              <a:rPr lang="en-US" sz="3200" b="0" smtClean="0">
                <a:latin typeface="Calibri" pitchFamily="-65" charset="0"/>
              </a:rPr>
              <a:t>Hard to sustain 18 restaurants with current population.</a:t>
            </a:r>
          </a:p>
          <a:p>
            <a:r>
              <a:rPr lang="en-US" sz="3200" b="0" smtClean="0">
                <a:latin typeface="Calibri" pitchFamily="-65" charset="0"/>
              </a:rPr>
              <a:t>No nightlife.</a:t>
            </a:r>
          </a:p>
          <a:p>
            <a:r>
              <a:rPr lang="en-US" sz="3200" b="0" smtClean="0">
                <a:latin typeface="Calibri" pitchFamily="-65" charset="0"/>
              </a:rPr>
              <a:t>Closing off the river access was unpopular with some.</a:t>
            </a:r>
          </a:p>
          <a:p>
            <a:r>
              <a:rPr lang="en-US" sz="3200" b="0" smtClean="0">
                <a:latin typeface="Calibri" pitchFamily="-65" charset="0"/>
              </a:rPr>
              <a:t>TDA does not invest appropriate amount of money in the area.</a:t>
            </a:r>
          </a:p>
          <a:p>
            <a:r>
              <a:rPr lang="en-US" sz="3200" b="0" smtClean="0">
                <a:latin typeface="Calibri" pitchFamily="-65" charset="0"/>
              </a:rPr>
              <a:t>LL has tilted its policies toward the residents by design sometimes at the expense of the visitor.</a:t>
            </a:r>
          </a:p>
          <a:p>
            <a:endParaRPr lang="en-US" sz="3200" b="0" smtClean="0">
              <a:latin typeface="Calibri" pitchFamily="-65" charset="0"/>
            </a:endParaRPr>
          </a:p>
          <a:p>
            <a:endParaRPr lang="en-US" sz="3200" b="0" smtClean="0">
              <a:latin typeface="Calibri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3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46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20675"/>
            <a:ext cx="8604250" cy="533400"/>
          </a:xfrm>
        </p:spPr>
        <p:txBody>
          <a:bodyPr/>
          <a:lstStyle/>
          <a:p>
            <a:r>
              <a:rPr lang="en-US" smtClean="0">
                <a:solidFill>
                  <a:srgbClr val="1CA7A0"/>
                </a:solidFill>
                <a:latin typeface="Calibri" pitchFamily="-65" charset="0"/>
              </a:rPr>
              <a:t>Input Summary:  Threats</a:t>
            </a:r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985838"/>
            <a:ext cx="8585200" cy="5567362"/>
          </a:xfrm>
        </p:spPr>
        <p:txBody>
          <a:bodyPr/>
          <a:lstStyle/>
          <a:p>
            <a:r>
              <a:rPr lang="en-US" sz="3200" b="0" smtClean="0">
                <a:latin typeface="Calibri" pitchFamily="-65" charset="0"/>
              </a:rPr>
              <a:t>Over-development like what happened in Florida.</a:t>
            </a:r>
          </a:p>
          <a:p>
            <a:r>
              <a:rPr lang="en-US" sz="3200" b="0" smtClean="0">
                <a:latin typeface="Calibri" pitchFamily="-65" charset="0"/>
              </a:rPr>
              <a:t>Very unfriendly approach:  many signs saying what you can’t do few saying what you can do.</a:t>
            </a:r>
          </a:p>
          <a:p>
            <a:r>
              <a:rPr lang="en-US" sz="3200" b="0" smtClean="0">
                <a:latin typeface="Calibri" pitchFamily="-65" charset="0"/>
              </a:rPr>
              <a:t>No-growth agenda on the part of some residents.</a:t>
            </a:r>
          </a:p>
          <a:p>
            <a:r>
              <a:rPr lang="en-US" sz="3200" b="0" smtClean="0">
                <a:latin typeface="Calibri" pitchFamily="-65" charset="0"/>
              </a:rPr>
              <a:t>Don’t look for silver bullet answer:  large development (casino).</a:t>
            </a:r>
          </a:p>
          <a:p>
            <a:r>
              <a:rPr lang="en-US" sz="3200" b="0" smtClean="0">
                <a:latin typeface="Calibri" pitchFamily="-65" charset="0"/>
              </a:rPr>
              <a:t>Lack of clarity on what the communities want to be.</a:t>
            </a:r>
          </a:p>
          <a:p>
            <a:pPr>
              <a:buFontTx/>
              <a:buNone/>
            </a:pPr>
            <a:endParaRPr lang="en-US" sz="3200" b="0" smtClean="0">
              <a:latin typeface="Calibri" pitchFamily="-65" charset="0"/>
            </a:endParaRPr>
          </a:p>
          <a:p>
            <a:endParaRPr lang="en-US" sz="3200" b="0" smtClean="0">
              <a:latin typeface="Calibri" pitchFamily="-65" charset="0"/>
            </a:endParaRPr>
          </a:p>
          <a:p>
            <a:endParaRPr lang="en-US" sz="3200" b="0" smtClean="0">
              <a:latin typeface="Calibri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3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46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20675"/>
            <a:ext cx="8604250" cy="533400"/>
          </a:xfrm>
        </p:spPr>
        <p:txBody>
          <a:bodyPr/>
          <a:lstStyle/>
          <a:p>
            <a:r>
              <a:rPr lang="en-US" smtClean="0">
                <a:solidFill>
                  <a:srgbClr val="1CA7A0"/>
                </a:solidFill>
                <a:latin typeface="Calibri" pitchFamily="-65" charset="0"/>
              </a:rPr>
              <a:t>Input Summary:  Needs and Wants</a:t>
            </a:r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985838"/>
            <a:ext cx="8418512" cy="5567362"/>
          </a:xfrm>
        </p:spPr>
        <p:txBody>
          <a:bodyPr/>
          <a:lstStyle/>
          <a:p>
            <a:r>
              <a:rPr lang="en-US" b="0" smtClean="0">
                <a:latin typeface="Calibri" pitchFamily="-65" charset="0"/>
              </a:rPr>
              <a:t>Need vacationers to survive as a community:  lifeblood of the community.</a:t>
            </a:r>
          </a:p>
          <a:p>
            <a:r>
              <a:rPr lang="en-US" b="0" smtClean="0">
                <a:latin typeface="Calibri" pitchFamily="-65" charset="0"/>
              </a:rPr>
              <a:t>More mountain biking trails.</a:t>
            </a:r>
          </a:p>
          <a:p>
            <a:r>
              <a:rPr lang="en-US" b="0" smtClean="0">
                <a:latin typeface="Calibri" pitchFamily="-65" charset="0"/>
              </a:rPr>
              <a:t>Fishing spots for families.</a:t>
            </a:r>
          </a:p>
          <a:p>
            <a:r>
              <a:rPr lang="en-US" b="0" smtClean="0">
                <a:latin typeface="Calibri" pitchFamily="-65" charset="0"/>
              </a:rPr>
              <a:t>Trail system.</a:t>
            </a:r>
          </a:p>
          <a:p>
            <a:r>
              <a:rPr lang="en-US" b="0" smtClean="0">
                <a:latin typeface="Calibri" pitchFamily="-65" charset="0"/>
              </a:rPr>
              <a:t>Family camping.</a:t>
            </a:r>
          </a:p>
          <a:p>
            <a:r>
              <a:rPr lang="en-US" b="0" smtClean="0">
                <a:latin typeface="Calibri" pitchFamily="-65" charset="0"/>
              </a:rPr>
              <a:t>Remove Billboards.</a:t>
            </a:r>
          </a:p>
          <a:p>
            <a:r>
              <a:rPr lang="en-US" b="0" smtClean="0">
                <a:latin typeface="Calibri" pitchFamily="-65" charset="0"/>
              </a:rPr>
              <a:t>Remove utilities.</a:t>
            </a:r>
          </a:p>
          <a:p>
            <a:r>
              <a:rPr lang="en-US" b="0" smtClean="0">
                <a:latin typeface="Calibri" pitchFamily="-65" charset="0"/>
              </a:rPr>
              <a:t>Maintain “feel” of CRV and LL.</a:t>
            </a:r>
          </a:p>
          <a:p>
            <a:r>
              <a:rPr lang="en-US" b="0" smtClean="0">
                <a:latin typeface="Calibri" pitchFamily="-65" charset="0"/>
              </a:rPr>
              <a:t>Vibrant visitor center.</a:t>
            </a:r>
          </a:p>
          <a:p>
            <a:pPr>
              <a:buFontTx/>
              <a:buNone/>
            </a:pPr>
            <a:endParaRPr lang="en-US" b="0" smtClean="0">
              <a:latin typeface="Calibri" pitchFamily="-65" charset="0"/>
            </a:endParaRPr>
          </a:p>
          <a:p>
            <a:endParaRPr lang="en-US" sz="3200" b="0" smtClean="0">
              <a:latin typeface="Calibri" pitchFamily="-65" charset="0"/>
            </a:endParaRPr>
          </a:p>
          <a:p>
            <a:pPr>
              <a:buFontTx/>
              <a:buNone/>
            </a:pPr>
            <a:endParaRPr lang="en-US" sz="3700" b="0" smtClean="0">
              <a:latin typeface="Calibri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4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20675"/>
            <a:ext cx="8604250" cy="533400"/>
          </a:xfrm>
        </p:spPr>
        <p:txBody>
          <a:bodyPr/>
          <a:lstStyle/>
          <a:p>
            <a:r>
              <a:rPr lang="en-US" smtClean="0">
                <a:solidFill>
                  <a:srgbClr val="1CA7A0"/>
                </a:solidFill>
                <a:latin typeface="Calibri" pitchFamily="-65" charset="0"/>
              </a:rPr>
              <a:t>Input Summary:  Needs and Wants</a:t>
            </a:r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985838"/>
            <a:ext cx="8418512" cy="5567362"/>
          </a:xfrm>
        </p:spPr>
        <p:txBody>
          <a:bodyPr/>
          <a:lstStyle/>
          <a:p>
            <a:r>
              <a:rPr lang="en-US" b="0" smtClean="0">
                <a:latin typeface="Calibri" pitchFamily="-65" charset="0"/>
              </a:rPr>
              <a:t>Wayfinding signs.</a:t>
            </a:r>
          </a:p>
          <a:p>
            <a:r>
              <a:rPr lang="en-US" b="0" smtClean="0">
                <a:latin typeface="Calibri" pitchFamily="-65" charset="0"/>
              </a:rPr>
              <a:t>Summer art camp.</a:t>
            </a:r>
          </a:p>
          <a:p>
            <a:r>
              <a:rPr lang="en-US" b="0" smtClean="0">
                <a:latin typeface="Calibri" pitchFamily="-65" charset="0"/>
              </a:rPr>
              <a:t>Street theatre.</a:t>
            </a:r>
          </a:p>
          <a:p>
            <a:r>
              <a:rPr lang="en-US" b="0" smtClean="0">
                <a:latin typeface="Calibri" pitchFamily="-65" charset="0"/>
              </a:rPr>
              <a:t>Vacation packages.</a:t>
            </a:r>
          </a:p>
          <a:p>
            <a:endParaRPr lang="en-US" b="0" smtClean="0">
              <a:latin typeface="Calibri" pitchFamily="-65" charset="0"/>
            </a:endParaRPr>
          </a:p>
          <a:p>
            <a:endParaRPr lang="en-US" sz="3200" b="0" smtClean="0">
              <a:latin typeface="Calibri" pitchFamily="-65" charset="0"/>
            </a:endParaRPr>
          </a:p>
          <a:p>
            <a:pPr>
              <a:buFontTx/>
              <a:buNone/>
            </a:pPr>
            <a:endParaRPr lang="en-US" sz="3700" b="0" smtClean="0">
              <a:latin typeface="Calibri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4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20675"/>
            <a:ext cx="8604250" cy="533400"/>
          </a:xfrm>
        </p:spPr>
        <p:txBody>
          <a:bodyPr/>
          <a:lstStyle/>
          <a:p>
            <a:r>
              <a:rPr lang="en-US" smtClean="0">
                <a:solidFill>
                  <a:srgbClr val="1CA7A0"/>
                </a:solidFill>
                <a:latin typeface="Calibri" pitchFamily="-65" charset="0"/>
              </a:rPr>
              <a:t>Input Summary:  Quotes</a:t>
            </a:r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985838"/>
            <a:ext cx="8418512" cy="5567362"/>
          </a:xfrm>
        </p:spPr>
        <p:txBody>
          <a:bodyPr/>
          <a:lstStyle/>
          <a:p>
            <a:r>
              <a:rPr lang="en-US" b="0" smtClean="0">
                <a:latin typeface="Calibri" pitchFamily="-65" charset="0"/>
              </a:rPr>
              <a:t>“In the center of everything, in the middle of nowhere”</a:t>
            </a:r>
          </a:p>
          <a:p>
            <a:r>
              <a:rPr lang="en-US" b="0" smtClean="0">
                <a:latin typeface="Calibri" pitchFamily="-65" charset="0"/>
              </a:rPr>
              <a:t>“Mayberry on the Lake”</a:t>
            </a:r>
          </a:p>
          <a:p>
            <a:r>
              <a:rPr lang="en-US" b="0" smtClean="0">
                <a:latin typeface="Calibri" pitchFamily="-65" charset="0"/>
              </a:rPr>
              <a:t>“We are conjoined twins that are much better together”</a:t>
            </a:r>
          </a:p>
          <a:p>
            <a:endParaRPr lang="en-US" sz="3200" b="0" smtClean="0">
              <a:latin typeface="Calibri" pitchFamily="-65" charset="0"/>
            </a:endParaRPr>
          </a:p>
          <a:p>
            <a:pPr>
              <a:buFontTx/>
              <a:buNone/>
            </a:pPr>
            <a:endParaRPr lang="en-US" sz="3700" b="0" smtClean="0">
              <a:latin typeface="Calibri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4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92138" y="304800"/>
            <a:ext cx="8399462" cy="533400"/>
          </a:xfrm>
        </p:spPr>
        <p:txBody>
          <a:bodyPr/>
          <a:lstStyle/>
          <a:p>
            <a:r>
              <a:rPr lang="en-US" smtClean="0">
                <a:solidFill>
                  <a:srgbClr val="1CA7A0"/>
                </a:solidFill>
                <a:latin typeface="Calibri" pitchFamily="-65" charset="0"/>
              </a:rPr>
              <a:t>Market Analysis - Zip Code Survey</a:t>
            </a:r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1295400"/>
            <a:ext cx="8253412" cy="5257800"/>
          </a:xfrm>
        </p:spPr>
        <p:txBody>
          <a:bodyPr/>
          <a:lstStyle/>
          <a:p>
            <a:r>
              <a:rPr lang="en-US" sz="3600" b="0" smtClean="0">
                <a:latin typeface="Calibri" pitchFamily="-65" charset="0"/>
              </a:rPr>
              <a:t>First survey Held August 2012</a:t>
            </a:r>
          </a:p>
          <a:p>
            <a:r>
              <a:rPr lang="en-US" sz="3600" b="0" smtClean="0">
                <a:latin typeface="Calibri" pitchFamily="-65" charset="0"/>
              </a:rPr>
              <a:t>24 Participants Tallied (19 CRV and 5 LL) </a:t>
            </a:r>
          </a:p>
          <a:p>
            <a:r>
              <a:rPr lang="en-US" sz="3600" b="0" smtClean="0">
                <a:latin typeface="Calibri" pitchFamily="-65" charset="0"/>
              </a:rPr>
              <a:t>2436 Recorded Visits </a:t>
            </a:r>
          </a:p>
          <a:p>
            <a:r>
              <a:rPr lang="en-US" sz="3600" b="0" smtClean="0">
                <a:latin typeface="Calibri" pitchFamily="-65" charset="0"/>
              </a:rPr>
              <a:t>1121 Unique American Zip Codes </a:t>
            </a:r>
          </a:p>
          <a:p>
            <a:r>
              <a:rPr lang="en-US" sz="3600" b="0" smtClean="0">
                <a:latin typeface="Calibri" pitchFamily="-65" charset="0"/>
              </a:rPr>
              <a:t>41 States DC and 10 Foreign Countries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4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4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89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0"/>
            <a:ext cx="8021638" cy="533400"/>
          </a:xfrm>
        </p:spPr>
        <p:txBody>
          <a:bodyPr/>
          <a:lstStyle/>
          <a:p>
            <a:r>
              <a:rPr lang="en-US" smtClean="0">
                <a:latin typeface="Calibri" pitchFamily="-65" charset="0"/>
              </a:rPr>
              <a:t>Zip Comparisons</a:t>
            </a: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941388" y="765175"/>
          <a:ext cx="7669212" cy="5708650"/>
        </p:xfrm>
        <a:graphic>
          <a:graphicData uri="http://schemas.openxmlformats.org/presentationml/2006/ole">
            <p:oleObj spid="_x0000_s60418" name="Chart" r:id="rId5" imgW="11074400" imgH="8242300" progId="MSGraph.Chart.8">
              <p:embed followColorScheme="full"/>
            </p:oleObj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0"/>
            <a:ext cx="7351713" cy="533400"/>
          </a:xfrm>
        </p:spPr>
        <p:txBody>
          <a:bodyPr/>
          <a:lstStyle/>
          <a:p>
            <a:r>
              <a:rPr lang="en-US" smtClean="0">
                <a:latin typeface="Calibri" pitchFamily="-65" charset="0"/>
              </a:rPr>
              <a:t>State Comparisons</a:t>
            </a: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512763" y="763588"/>
          <a:ext cx="8326437" cy="5281612"/>
        </p:xfrm>
        <a:graphic>
          <a:graphicData uri="http://schemas.openxmlformats.org/presentationml/2006/ole">
            <p:oleObj spid="_x0000_s62466" name="Chart" r:id="rId5" imgW="7848600" imgH="4978400" progId="MSGraph.Chart.8">
              <p:embed followColorScheme="full"/>
            </p:oleObj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800"/>
              <a:t>Where are they from?  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657225" y="788988"/>
          <a:ext cx="7766050" cy="561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800"/>
              <a:t>Characterization of Visit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15938" y="784225"/>
          <a:ext cx="8112125" cy="558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20675"/>
            <a:ext cx="8604250" cy="533400"/>
          </a:xfrm>
        </p:spPr>
        <p:txBody>
          <a:bodyPr/>
          <a:lstStyle/>
          <a:p>
            <a:r>
              <a:rPr lang="en-US" smtClean="0">
                <a:solidFill>
                  <a:srgbClr val="1CA7A0"/>
                </a:solidFill>
                <a:latin typeface="Calibri" pitchFamily="-65" charset="0"/>
              </a:rPr>
              <a:t>This Evening’s Presentation</a:t>
            </a:r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985838"/>
            <a:ext cx="8418512" cy="5567362"/>
          </a:xfrm>
        </p:spPr>
        <p:txBody>
          <a:bodyPr/>
          <a:lstStyle/>
          <a:p>
            <a:r>
              <a:rPr lang="en-US" sz="3700" b="0" smtClean="0">
                <a:latin typeface="Calibri" pitchFamily="-65" charset="0"/>
              </a:rPr>
              <a:t>Input Summary</a:t>
            </a:r>
          </a:p>
          <a:p>
            <a:r>
              <a:rPr lang="en-US" sz="3700" b="0" smtClean="0">
                <a:latin typeface="Calibri" pitchFamily="-65" charset="0"/>
              </a:rPr>
              <a:t>Zip Code Results</a:t>
            </a:r>
          </a:p>
          <a:p>
            <a:r>
              <a:rPr lang="en-US" sz="3700" b="0" smtClean="0">
                <a:latin typeface="Calibri" pitchFamily="-65" charset="0"/>
              </a:rPr>
              <a:t>Market Definition</a:t>
            </a:r>
          </a:p>
          <a:p>
            <a:r>
              <a:rPr lang="en-US" sz="3700" b="0" smtClean="0">
                <a:latin typeface="Calibri" pitchFamily="-65" charset="0"/>
              </a:rPr>
              <a:t>Trade Area Definition</a:t>
            </a:r>
          </a:p>
          <a:p>
            <a:r>
              <a:rPr lang="en-US" sz="3700" b="0" smtClean="0">
                <a:latin typeface="Calibri" pitchFamily="-65" charset="0"/>
              </a:rPr>
              <a:t>Retail Leakage Study</a:t>
            </a:r>
          </a:p>
          <a:p>
            <a:r>
              <a:rPr lang="en-US" sz="3700" b="0" smtClean="0">
                <a:latin typeface="Calibri" pitchFamily="-65" charset="0"/>
              </a:rPr>
              <a:t>Preliminary Observations</a:t>
            </a:r>
          </a:p>
          <a:p>
            <a:r>
              <a:rPr lang="en-US" sz="3700" b="0" smtClean="0">
                <a:latin typeface="Calibri" pitchFamily="-65" charset="0"/>
              </a:rPr>
              <a:t>Next Steps</a:t>
            </a:r>
          </a:p>
          <a:p>
            <a:pPr>
              <a:buFontTx/>
              <a:buNone/>
            </a:pPr>
            <a:endParaRPr lang="en-US" sz="3700" b="0" smtClean="0">
              <a:latin typeface="Calibri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3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3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3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46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28600"/>
            <a:ext cx="7840663" cy="533400"/>
          </a:xfrm>
        </p:spPr>
        <p:txBody>
          <a:bodyPr/>
          <a:lstStyle/>
          <a:p>
            <a:r>
              <a:rPr lang="en-US" sz="3600" smtClean="0">
                <a:latin typeface="Calibri" pitchFamily="-65" charset="0"/>
              </a:rPr>
              <a:t>The Trade Area Definition</a:t>
            </a:r>
            <a:br>
              <a:rPr lang="en-US" sz="3600" smtClean="0">
                <a:latin typeface="Calibri" pitchFamily="-65" charset="0"/>
              </a:rPr>
            </a:br>
            <a:r>
              <a:rPr lang="en-US" sz="3600" smtClean="0">
                <a:latin typeface="Calibri" pitchFamily="-65" charset="0"/>
              </a:rPr>
              <a:t> </a:t>
            </a:r>
          </a:p>
        </p:txBody>
      </p:sp>
      <p:pic>
        <p:nvPicPr>
          <p:cNvPr id="6656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3675" y="836613"/>
            <a:ext cx="6273800" cy="55895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425450" y="0"/>
            <a:ext cx="8175625" cy="533400"/>
          </a:xfrm>
        </p:spPr>
        <p:txBody>
          <a:bodyPr/>
          <a:lstStyle/>
          <a:p>
            <a:pPr algn="ctr"/>
            <a:r>
              <a:rPr lang="en-US" smtClean="0">
                <a:latin typeface="Calibri" pitchFamily="-65" charset="0"/>
              </a:rPr>
              <a:t>Another Look at the Trade Area</a:t>
            </a:r>
          </a:p>
        </p:txBody>
      </p:sp>
      <p:pic>
        <p:nvPicPr>
          <p:cNvPr id="68611" name="Picture 3" descr="16 minute DT map.pdf"/>
          <p:cNvPicPr>
            <a:picLocks noChangeAspect="1"/>
          </p:cNvPicPr>
          <p:nvPr/>
        </p:nvPicPr>
        <p:blipFill>
          <a:blip r:embed="rId3"/>
          <a:srcRect l="6216" t="11282" r="36214" b="14423"/>
          <a:stretch>
            <a:fillRect/>
          </a:stretch>
        </p:blipFill>
        <p:spPr bwMode="auto">
          <a:xfrm>
            <a:off x="1474788" y="700088"/>
            <a:ext cx="5970587" cy="595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9113" y="304800"/>
            <a:ext cx="8472487" cy="533400"/>
          </a:xfrm>
        </p:spPr>
        <p:txBody>
          <a:bodyPr/>
          <a:lstStyle/>
          <a:p>
            <a:r>
              <a:rPr lang="en-US" smtClean="0">
                <a:solidFill>
                  <a:srgbClr val="1CA7A0"/>
                </a:solidFill>
                <a:latin typeface="Calibri" pitchFamily="-65" charset="0"/>
              </a:rPr>
              <a:t>Trade Area Demographics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42950" y="1025525"/>
            <a:ext cx="7926388" cy="5603875"/>
          </a:xfrm>
        </p:spPr>
        <p:txBody>
          <a:bodyPr/>
          <a:lstStyle/>
          <a:p>
            <a:r>
              <a:rPr lang="en-US" sz="2800" b="0" smtClean="0">
                <a:latin typeface="Calibri" pitchFamily="-65" charset="0"/>
              </a:rPr>
              <a:t>16 minute drive time permanent population is estimated at 4,293.</a:t>
            </a:r>
          </a:p>
          <a:p>
            <a:r>
              <a:rPr lang="en-US" sz="2800" b="0" smtClean="0">
                <a:latin typeface="Calibri" pitchFamily="-65" charset="0"/>
              </a:rPr>
              <a:t>Grew by 20.2% since 2000 and expected to continue to grow by 2016.</a:t>
            </a:r>
          </a:p>
          <a:p>
            <a:r>
              <a:rPr lang="en-US" sz="2800" b="0" smtClean="0">
                <a:latin typeface="Calibri" pitchFamily="-65" charset="0"/>
              </a:rPr>
              <a:t>Median age is 47 and 53% of the population is over 45 (significantly older than surrounding areas)</a:t>
            </a:r>
          </a:p>
          <a:p>
            <a:r>
              <a:rPr lang="en-US" sz="2800" b="0" smtClean="0">
                <a:latin typeface="Calibri" pitchFamily="-65" charset="0"/>
              </a:rPr>
              <a:t>Median HH Income is $38,748 (significantly lower than surrounding areas).</a:t>
            </a:r>
          </a:p>
          <a:p>
            <a:r>
              <a:rPr lang="en-US" sz="2800" b="0" smtClean="0">
                <a:latin typeface="Calibri" pitchFamily="-65" charset="0"/>
              </a:rPr>
              <a:t>Median Owner Occupied Home Value $173,791 which is lower than Henderson and Buncombe.</a:t>
            </a:r>
          </a:p>
          <a:p>
            <a:r>
              <a:rPr lang="en-US" sz="2800" b="0" smtClean="0">
                <a:latin typeface="Calibri" pitchFamily="-65" charset="0"/>
              </a:rPr>
              <a:t>Owner Occupied 83% Renter Occupied 17%***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371600" y="1295400"/>
            <a:ext cx="7010400" cy="1143000"/>
          </a:xfrm>
        </p:spPr>
        <p:txBody>
          <a:bodyPr/>
          <a:lstStyle/>
          <a:p>
            <a:r>
              <a:rPr lang="en-US" smtClean="0">
                <a:solidFill>
                  <a:srgbClr val="1CA7A0"/>
                </a:solidFill>
                <a:latin typeface="Calibri" pitchFamily="-65" charset="0"/>
              </a:rPr>
              <a:t>Retail Leakage Study</a:t>
            </a:r>
          </a:p>
        </p:txBody>
      </p:sp>
      <p:sp>
        <p:nvSpPr>
          <p:cNvPr id="72707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712788" y="2438400"/>
            <a:ext cx="6956425" cy="3200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mtClean="0">
                <a:latin typeface="Calibri" pitchFamily="-65" charset="0"/>
              </a:rPr>
              <a:t>A study to establish the retail dollars leaving or entering a community from its primary and secondary trade areas.  This is more art than science.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9113" y="304800"/>
            <a:ext cx="8472487" cy="533400"/>
          </a:xfrm>
        </p:spPr>
        <p:txBody>
          <a:bodyPr/>
          <a:lstStyle/>
          <a:p>
            <a:r>
              <a:rPr lang="en-US" smtClean="0">
                <a:solidFill>
                  <a:srgbClr val="1CA7A0"/>
                </a:solidFill>
                <a:latin typeface="Calibri" pitchFamily="-65" charset="0"/>
              </a:rPr>
              <a:t>16 Min. Trade Area Statistics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42950" y="1025525"/>
            <a:ext cx="7926388" cy="5603875"/>
          </a:xfrm>
        </p:spPr>
        <p:txBody>
          <a:bodyPr/>
          <a:lstStyle/>
          <a:p>
            <a:r>
              <a:rPr lang="en-US" sz="2800" b="0" smtClean="0">
                <a:latin typeface="Calibri" pitchFamily="-65" charset="0"/>
              </a:rPr>
              <a:t>PTA Selected Store Sales $34.6 million</a:t>
            </a:r>
          </a:p>
          <a:p>
            <a:r>
              <a:rPr lang="en-US" sz="2800" b="0" smtClean="0">
                <a:latin typeface="Calibri" pitchFamily="-65" charset="0"/>
              </a:rPr>
              <a:t>PTA Consumers spent $65.1 million</a:t>
            </a:r>
          </a:p>
          <a:p>
            <a:r>
              <a:rPr lang="en-US" sz="2800" b="0" smtClean="0">
                <a:latin typeface="Calibri" pitchFamily="-65" charset="0"/>
              </a:rPr>
              <a:t>Trade Area is LEAKING $30.5 million annually.</a:t>
            </a:r>
          </a:p>
          <a:p>
            <a:pPr>
              <a:buFontTx/>
              <a:buNone/>
            </a:pPr>
            <a:endParaRPr lang="en-US" sz="2800" b="0" smtClean="0">
              <a:latin typeface="Calibri" pitchFamily="-65" charset="0"/>
            </a:endParaRPr>
          </a:p>
          <a:p>
            <a:r>
              <a:rPr lang="en-US" sz="2800" b="0" smtClean="0">
                <a:latin typeface="Calibri" pitchFamily="-65" charset="0"/>
              </a:rPr>
              <a:t>Trade Area is only gaining in five categories:</a:t>
            </a:r>
          </a:p>
          <a:p>
            <a:pPr lvl="1"/>
            <a:r>
              <a:rPr lang="en-US" sz="2200" b="0" smtClean="0">
                <a:latin typeface="Calibri" pitchFamily="-65" charset="0"/>
              </a:rPr>
              <a:t>Grocery Store Sales $2.5 million</a:t>
            </a:r>
          </a:p>
          <a:p>
            <a:pPr lvl="1"/>
            <a:r>
              <a:rPr lang="en-US" sz="2200" b="0" smtClean="0">
                <a:latin typeface="Calibri" pitchFamily="-65" charset="0"/>
              </a:rPr>
              <a:t>Gift Stores $.9 million</a:t>
            </a:r>
          </a:p>
          <a:p>
            <a:pPr lvl="1"/>
            <a:r>
              <a:rPr lang="en-US" sz="2200" b="0" smtClean="0">
                <a:latin typeface="Calibri" pitchFamily="-65" charset="0"/>
              </a:rPr>
              <a:t>Full Service Restaurants $2.0 million </a:t>
            </a:r>
          </a:p>
          <a:p>
            <a:pPr lvl="1"/>
            <a:r>
              <a:rPr lang="en-US" sz="2200" b="0" smtClean="0">
                <a:latin typeface="Calibri" pitchFamily="-65" charset="0"/>
              </a:rPr>
              <a:t>Limited Service Restaurants $6.3 million</a:t>
            </a:r>
          </a:p>
          <a:p>
            <a:pPr lvl="1"/>
            <a:r>
              <a:rPr lang="en-US" sz="2200" b="0" smtClean="0">
                <a:latin typeface="Calibri" pitchFamily="-65" charset="0"/>
              </a:rPr>
              <a:t>Liqour Stores $.4 million</a:t>
            </a:r>
          </a:p>
          <a:p>
            <a:endParaRPr lang="en-US" sz="2800" b="0" smtClean="0">
              <a:latin typeface="Calibri" pitchFamily="-65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9113" y="304800"/>
            <a:ext cx="8472487" cy="533400"/>
          </a:xfrm>
        </p:spPr>
        <p:txBody>
          <a:bodyPr/>
          <a:lstStyle/>
          <a:p>
            <a:r>
              <a:rPr lang="en-US" smtClean="0">
                <a:solidFill>
                  <a:srgbClr val="1CA7A0"/>
                </a:solidFill>
                <a:latin typeface="Calibri" pitchFamily="-65" charset="0"/>
              </a:rPr>
              <a:t>Leakage Opportunities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42950" y="1025525"/>
            <a:ext cx="7926388" cy="5603875"/>
          </a:xfrm>
        </p:spPr>
        <p:txBody>
          <a:bodyPr/>
          <a:lstStyle/>
          <a:p>
            <a:r>
              <a:rPr lang="en-US" sz="2800" b="0" smtClean="0">
                <a:latin typeface="Calibri" pitchFamily="-65" charset="0"/>
              </a:rPr>
              <a:t>Pharmacy $4.4 million</a:t>
            </a:r>
          </a:p>
          <a:p>
            <a:r>
              <a:rPr lang="en-US" sz="2800" b="0" smtClean="0">
                <a:latin typeface="Calibri" pitchFamily="-65" charset="0"/>
              </a:rPr>
              <a:t>Building/Hardware/Garden Center $5.0 million</a:t>
            </a:r>
          </a:p>
          <a:p>
            <a:r>
              <a:rPr lang="en-US" sz="2800" b="0" smtClean="0">
                <a:latin typeface="Calibri" pitchFamily="-65" charset="0"/>
              </a:rPr>
              <a:t>Gas Stations $4.3 million</a:t>
            </a:r>
          </a:p>
          <a:p>
            <a:r>
              <a:rPr lang="en-US" sz="2800" b="0" smtClean="0">
                <a:latin typeface="Calibri" pitchFamily="-65" charset="0"/>
              </a:rPr>
              <a:t>Clothing/Accessories $2.3 million</a:t>
            </a:r>
          </a:p>
          <a:p>
            <a:r>
              <a:rPr lang="en-US" sz="2800" b="0" smtClean="0">
                <a:latin typeface="Calibri" pitchFamily="-65" charset="0"/>
              </a:rPr>
              <a:t>General Merchandise $4.5 million</a:t>
            </a:r>
          </a:p>
          <a:p>
            <a:r>
              <a:rPr lang="en-US" sz="2800" b="0" smtClean="0">
                <a:latin typeface="Calibri" pitchFamily="-65" charset="0"/>
              </a:rPr>
              <a:t>Limited and focused specialty retail $1.0 million</a:t>
            </a:r>
          </a:p>
          <a:p>
            <a:endParaRPr lang="en-US" sz="2800" b="0" smtClean="0">
              <a:latin typeface="Calibri" pitchFamily="-65" charset="0"/>
            </a:endParaRPr>
          </a:p>
          <a:p>
            <a:endParaRPr lang="en-US" sz="2800" b="0" smtClean="0">
              <a:latin typeface="Calibri" pitchFamily="-65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1513" y="200025"/>
            <a:ext cx="8472487" cy="533400"/>
          </a:xfrm>
        </p:spPr>
        <p:txBody>
          <a:bodyPr/>
          <a:lstStyle/>
          <a:p>
            <a:r>
              <a:rPr lang="en-US" smtClean="0">
                <a:solidFill>
                  <a:srgbClr val="1CA7A0"/>
                </a:solidFill>
                <a:latin typeface="Calibri" pitchFamily="-65" charset="0"/>
              </a:rPr>
              <a:t>Preliminary Observations (Input)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42950" y="955675"/>
            <a:ext cx="7926388" cy="5673725"/>
          </a:xfrm>
        </p:spPr>
        <p:txBody>
          <a:bodyPr/>
          <a:lstStyle/>
          <a:p>
            <a:pPr marL="514350" indent="-514350"/>
            <a:r>
              <a:rPr lang="en-US" sz="2800" b="0" smtClean="0">
                <a:latin typeface="Calibri" pitchFamily="-65" charset="0"/>
              </a:rPr>
              <a:t>The communities are in a state of flux – the “no change” option is not an option.</a:t>
            </a:r>
          </a:p>
          <a:p>
            <a:pPr marL="514350" indent="-514350"/>
            <a:r>
              <a:rPr lang="en-US" sz="2800" b="0" smtClean="0">
                <a:latin typeface="Calibri" pitchFamily="-65" charset="0"/>
              </a:rPr>
              <a:t>Chimney Rock has cultivated a distinct image that is clearly articulated, Lake Lure’s image is less clear.</a:t>
            </a:r>
          </a:p>
          <a:p>
            <a:pPr marL="514350" indent="-514350"/>
            <a:r>
              <a:rPr lang="en-US" sz="2800" b="0" smtClean="0">
                <a:latin typeface="Calibri" pitchFamily="-65" charset="0"/>
              </a:rPr>
              <a:t>Both communities send mixed messages about how welcome a visitor is (signs/regulations).</a:t>
            </a:r>
          </a:p>
          <a:p>
            <a:pPr marL="514350" indent="-514350"/>
            <a:r>
              <a:rPr lang="en-US" sz="2800" b="0" smtClean="0">
                <a:latin typeface="Calibri" pitchFamily="-65" charset="0"/>
              </a:rPr>
              <a:t>There are untapped markets to the region that could be capitalized upon.</a:t>
            </a:r>
          </a:p>
          <a:p>
            <a:pPr marL="514350" indent="-514350"/>
            <a:r>
              <a:rPr lang="en-US" sz="2800" b="0" smtClean="0">
                <a:latin typeface="Calibri" pitchFamily="-65" charset="0"/>
              </a:rPr>
              <a:t>There is little to no coordinated marketing between the two communities as complementary.</a:t>
            </a:r>
          </a:p>
          <a:p>
            <a:pPr marL="514350" indent="-514350"/>
            <a:endParaRPr lang="en-US" sz="2800" b="0" smtClean="0">
              <a:latin typeface="Calibri" pitchFamily="-65" charset="0"/>
            </a:endParaRPr>
          </a:p>
          <a:p>
            <a:pPr marL="514350" indent="-514350"/>
            <a:endParaRPr lang="en-US" sz="2800" b="0" smtClean="0">
              <a:latin typeface="Calibri" pitchFamily="-65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1513" y="200025"/>
            <a:ext cx="8472487" cy="533400"/>
          </a:xfrm>
        </p:spPr>
        <p:txBody>
          <a:bodyPr/>
          <a:lstStyle/>
          <a:p>
            <a:r>
              <a:rPr lang="en-US" smtClean="0">
                <a:solidFill>
                  <a:srgbClr val="1CA7A0"/>
                </a:solidFill>
                <a:latin typeface="Calibri" pitchFamily="-65" charset="0"/>
              </a:rPr>
              <a:t>Preliminary Observations (Input)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42950" y="955675"/>
            <a:ext cx="7926388" cy="5673725"/>
          </a:xfrm>
        </p:spPr>
        <p:txBody>
          <a:bodyPr/>
          <a:lstStyle/>
          <a:p>
            <a:pPr marL="514350" indent="-514350"/>
            <a:r>
              <a:rPr lang="en-US" sz="2800" b="0" smtClean="0">
                <a:latin typeface="Calibri" pitchFamily="-65" charset="0"/>
              </a:rPr>
              <a:t>Very poor visitor web presence.</a:t>
            </a:r>
          </a:p>
          <a:p>
            <a:pPr marL="514350" indent="-514350"/>
            <a:r>
              <a:rPr lang="en-US" sz="2800" b="0" smtClean="0">
                <a:latin typeface="Calibri" pitchFamily="-65" charset="0"/>
              </a:rPr>
              <a:t>Confusing message about the Lake and River access.</a:t>
            </a:r>
          </a:p>
          <a:p>
            <a:pPr marL="514350" indent="-514350"/>
            <a:r>
              <a:rPr lang="en-US" sz="2800" b="0" smtClean="0">
                <a:latin typeface="Calibri" pitchFamily="-65" charset="0"/>
              </a:rPr>
              <a:t>Lake Lure has unrealized potential but the policy tilt has been resident-centric.</a:t>
            </a:r>
          </a:p>
          <a:p>
            <a:pPr marL="514350" indent="-514350"/>
            <a:r>
              <a:rPr lang="en-US" sz="2800" b="0" smtClean="0">
                <a:latin typeface="Calibri" pitchFamily="-65" charset="0"/>
              </a:rPr>
              <a:t>There isn’t just one strategy cultivating residential growth AND visitor growth is essential for success.</a:t>
            </a:r>
          </a:p>
          <a:p>
            <a:pPr marL="514350" indent="-514350"/>
            <a:endParaRPr lang="en-US" sz="2800" b="0" smtClean="0">
              <a:latin typeface="Calibri" pitchFamily="-65" charset="0"/>
            </a:endParaRPr>
          </a:p>
          <a:p>
            <a:pPr marL="514350" indent="-514350"/>
            <a:endParaRPr lang="en-US" sz="2800" b="0" smtClean="0">
              <a:latin typeface="Calibri" pitchFamily="-65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1513" y="200025"/>
            <a:ext cx="8472487" cy="533400"/>
          </a:xfrm>
        </p:spPr>
        <p:txBody>
          <a:bodyPr/>
          <a:lstStyle/>
          <a:p>
            <a:r>
              <a:rPr lang="en-US" smtClean="0">
                <a:solidFill>
                  <a:srgbClr val="1CA7A0"/>
                </a:solidFill>
                <a:latin typeface="Calibri" pitchFamily="-65" charset="0"/>
              </a:rPr>
              <a:t>Preliminary Observations (Data)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42950" y="955675"/>
            <a:ext cx="7926388" cy="5673725"/>
          </a:xfrm>
        </p:spPr>
        <p:txBody>
          <a:bodyPr/>
          <a:lstStyle/>
          <a:p>
            <a:pPr marL="514350" indent="-514350"/>
            <a:r>
              <a:rPr lang="en-US" sz="2800" b="0" smtClean="0">
                <a:latin typeface="Calibri" pitchFamily="-65" charset="0"/>
              </a:rPr>
              <a:t>Lake Lure and Chimney Rock are the most visitor oriented markets we have ever studied.</a:t>
            </a:r>
          </a:p>
          <a:p>
            <a:pPr marL="514350" indent="-514350"/>
            <a:r>
              <a:rPr lang="en-US" sz="2800" b="0" smtClean="0">
                <a:latin typeface="Calibri" pitchFamily="-65" charset="0"/>
              </a:rPr>
              <a:t>The local population cannot sustain the existing merchandise mix – it is entirely dependent on visitors.</a:t>
            </a:r>
          </a:p>
          <a:p>
            <a:pPr marL="514350" indent="-514350"/>
            <a:r>
              <a:rPr lang="en-US" sz="2800" b="0" smtClean="0">
                <a:latin typeface="Calibri" pitchFamily="-65" charset="0"/>
              </a:rPr>
              <a:t>If the visitor market is not cultivated, the local retail and restaurant market will continue to churn – some will survive others will not.</a:t>
            </a:r>
          </a:p>
          <a:p>
            <a:pPr marL="514350" indent="-514350"/>
            <a:r>
              <a:rPr lang="en-US" sz="2800" b="0" smtClean="0">
                <a:latin typeface="Calibri" pitchFamily="-65" charset="0"/>
              </a:rPr>
              <a:t>The local population, however, is not being served in critical retail areas that could be successful.</a:t>
            </a:r>
          </a:p>
          <a:p>
            <a:pPr marL="514350" indent="-514350"/>
            <a:endParaRPr lang="en-US" sz="2800" b="0" smtClean="0">
              <a:latin typeface="Calibri" pitchFamily="-65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1513" y="200025"/>
            <a:ext cx="8472487" cy="533400"/>
          </a:xfrm>
        </p:spPr>
        <p:txBody>
          <a:bodyPr/>
          <a:lstStyle/>
          <a:p>
            <a:r>
              <a:rPr lang="en-US" smtClean="0">
                <a:solidFill>
                  <a:srgbClr val="1CA7A0"/>
                </a:solidFill>
                <a:latin typeface="Calibri" pitchFamily="-65" charset="0"/>
              </a:rPr>
              <a:t>Preliminary Observations (Data)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42950" y="955675"/>
            <a:ext cx="7926388" cy="5673725"/>
          </a:xfrm>
        </p:spPr>
        <p:txBody>
          <a:bodyPr/>
          <a:lstStyle/>
          <a:p>
            <a:pPr marL="514350" indent="-514350"/>
            <a:r>
              <a:rPr lang="en-US" sz="2800" b="0" smtClean="0">
                <a:latin typeface="Calibri" pitchFamily="-65" charset="0"/>
              </a:rPr>
              <a:t>The local market skews older and earns less than Henderson County and Buncombe County.*</a:t>
            </a:r>
          </a:p>
          <a:p>
            <a:pPr marL="514350" indent="-514350"/>
            <a:r>
              <a:rPr lang="en-US" sz="2800" b="0" smtClean="0">
                <a:latin typeface="Calibri" pitchFamily="-65" charset="0"/>
              </a:rPr>
              <a:t>The market for the communities is very broad (flat) which is difficult to pinpoint from a marketing standpoint.</a:t>
            </a:r>
          </a:p>
          <a:p>
            <a:pPr marL="514350" indent="-514350"/>
            <a:r>
              <a:rPr lang="en-US" sz="2800" b="0" smtClean="0">
                <a:latin typeface="Calibri" pitchFamily="-65" charset="0"/>
              </a:rPr>
              <a:t>The overnight visitor is under-recognized as a driver of the economy.  </a:t>
            </a:r>
          </a:p>
          <a:p>
            <a:pPr marL="514350" indent="-514350"/>
            <a:r>
              <a:rPr lang="en-US" sz="2800" b="0" smtClean="0">
                <a:latin typeface="Calibri" pitchFamily="-65" charset="0"/>
              </a:rPr>
              <a:t>There is NO browsing activity between Lake Lure and Chimney Rock though there is significant browsing in Chimney Rock itself.</a:t>
            </a:r>
          </a:p>
          <a:p>
            <a:pPr marL="514350" indent="-514350"/>
            <a:r>
              <a:rPr lang="en-US" sz="2800" b="0" smtClean="0">
                <a:latin typeface="Calibri" pitchFamily="-65" charset="0"/>
              </a:rPr>
              <a:t> </a:t>
            </a:r>
          </a:p>
          <a:p>
            <a:pPr marL="514350" indent="-514350"/>
            <a:endParaRPr lang="en-US" sz="2800" b="0" smtClean="0">
              <a:latin typeface="Calibri" pitchFamily="-65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20675"/>
            <a:ext cx="8604250" cy="533400"/>
          </a:xfrm>
        </p:spPr>
        <p:txBody>
          <a:bodyPr/>
          <a:lstStyle/>
          <a:p>
            <a:r>
              <a:rPr lang="en-US" smtClean="0">
                <a:solidFill>
                  <a:srgbClr val="1CA7A0"/>
                </a:solidFill>
                <a:latin typeface="Calibri" pitchFamily="-65" charset="0"/>
              </a:rPr>
              <a:t>Input Summary:  Assets</a:t>
            </a:r>
          </a:p>
        </p:txBody>
      </p:sp>
      <p:sp>
        <p:nvSpPr>
          <p:cNvPr id="830467" name="Rectangle 3"/>
          <p:cNvSpPr>
            <a:spLocks noGrp="1" noChangeArrowheads="1"/>
          </p:cNvSpPr>
          <p:nvPr>
            <p:ph idx="1"/>
          </p:nvPr>
        </p:nvSpPr>
        <p:spPr>
          <a:xfrm>
            <a:off x="522288" y="985838"/>
            <a:ext cx="8418512" cy="5567362"/>
          </a:xfrm>
        </p:spPr>
        <p:txBody>
          <a:bodyPr/>
          <a:lstStyle/>
          <a:p>
            <a:r>
              <a:rPr lang="en-US" sz="3200" b="0" smtClean="0">
                <a:latin typeface="Calibri" pitchFamily="-65" charset="0"/>
              </a:rPr>
              <a:t>Two very distinct communities.</a:t>
            </a:r>
          </a:p>
          <a:p>
            <a:r>
              <a:rPr lang="en-US" sz="3200" b="0" smtClean="0">
                <a:latin typeface="Calibri" pitchFamily="-65" charset="0"/>
              </a:rPr>
              <a:t>Unspoiled beauty.</a:t>
            </a:r>
          </a:p>
          <a:p>
            <a:r>
              <a:rPr lang="en-US" sz="3200" b="0" smtClean="0">
                <a:latin typeface="Calibri" pitchFamily="-65" charset="0"/>
              </a:rPr>
              <a:t>Unique history.</a:t>
            </a:r>
          </a:p>
          <a:p>
            <a:r>
              <a:rPr lang="en-US" sz="3200" b="0" smtClean="0">
                <a:latin typeface="Calibri" pitchFamily="-65" charset="0"/>
              </a:rPr>
              <a:t>Tranquility/slower pace.</a:t>
            </a:r>
          </a:p>
          <a:p>
            <a:r>
              <a:rPr lang="en-US" sz="3200" b="0" smtClean="0">
                <a:latin typeface="Calibri" pitchFamily="-65" charset="0"/>
              </a:rPr>
              <a:t>Chimney Rock Village CDA.</a:t>
            </a:r>
          </a:p>
          <a:p>
            <a:r>
              <a:rPr lang="en-US" sz="3200" b="0" smtClean="0">
                <a:latin typeface="Calibri" pitchFamily="-65" charset="0"/>
              </a:rPr>
              <a:t>Olympiad.</a:t>
            </a:r>
          </a:p>
          <a:p>
            <a:r>
              <a:rPr lang="en-US" sz="3200" b="0" smtClean="0">
                <a:latin typeface="Calibri" pitchFamily="-65" charset="0"/>
              </a:rPr>
              <a:t>The Gathering Place.</a:t>
            </a:r>
          </a:p>
          <a:p>
            <a:r>
              <a:rPr lang="en-US" sz="3200" b="0" smtClean="0">
                <a:latin typeface="Calibri" pitchFamily="-65" charset="0"/>
              </a:rPr>
              <a:t>River Walk.</a:t>
            </a:r>
          </a:p>
          <a:p>
            <a:r>
              <a:rPr lang="en-US" sz="3200" b="0" smtClean="0">
                <a:latin typeface="Calibri" pitchFamily="-65" charset="0"/>
              </a:rPr>
              <a:t>Lake.</a:t>
            </a:r>
          </a:p>
          <a:p>
            <a:endParaRPr lang="en-US" sz="3200" b="0" smtClean="0">
              <a:latin typeface="Calibri" pitchFamily="-65" charset="0"/>
            </a:endParaRPr>
          </a:p>
          <a:p>
            <a:endParaRPr lang="en-US" sz="3200" b="0" smtClean="0">
              <a:latin typeface="Calibri" pitchFamily="-65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3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3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3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3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3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46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9288" y="215900"/>
            <a:ext cx="7920037" cy="533400"/>
          </a:xfrm>
        </p:spPr>
        <p:txBody>
          <a:bodyPr/>
          <a:lstStyle/>
          <a:p>
            <a:r>
              <a:rPr lang="en-US" sz="3600" smtClean="0">
                <a:solidFill>
                  <a:srgbClr val="1CA7A0"/>
                </a:solidFill>
                <a:latin typeface="Calibri" pitchFamily="-65" charset="0"/>
              </a:rPr>
              <a:t>Next Steps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57225" y="866775"/>
            <a:ext cx="8283575" cy="5686425"/>
          </a:xfrm>
        </p:spPr>
        <p:txBody>
          <a:bodyPr/>
          <a:lstStyle/>
          <a:p>
            <a:pPr marL="514350" indent="-514350"/>
            <a:r>
              <a:rPr lang="en-US" sz="2800" b="0" smtClean="0">
                <a:latin typeface="Calibri" pitchFamily="-65" charset="0"/>
              </a:rPr>
              <a:t>Feedback and Questions.</a:t>
            </a:r>
          </a:p>
          <a:p>
            <a:pPr marL="514350" indent="-514350"/>
            <a:r>
              <a:rPr lang="en-US" sz="2800" b="0" smtClean="0">
                <a:latin typeface="Calibri" pitchFamily="-65" charset="0"/>
              </a:rPr>
              <a:t>Branding workshop November 27-29</a:t>
            </a:r>
          </a:p>
          <a:p>
            <a:pPr marL="514350" indent="-514350"/>
            <a:r>
              <a:rPr lang="en-US" sz="2800" b="0" smtClean="0">
                <a:latin typeface="Calibri" pitchFamily="-65" charset="0"/>
              </a:rPr>
              <a:t>Tally second zip code survey.</a:t>
            </a:r>
          </a:p>
          <a:p>
            <a:pPr marL="514350" indent="-514350"/>
            <a:r>
              <a:rPr lang="en-US" sz="2800" b="0" smtClean="0">
                <a:latin typeface="Calibri" pitchFamily="-65" charset="0"/>
              </a:rPr>
              <a:t>Individual business reports for participating businesses.</a:t>
            </a:r>
          </a:p>
          <a:p>
            <a:pPr marL="514350" indent="-514350"/>
            <a:r>
              <a:rPr lang="en-US" sz="2800" b="0" smtClean="0">
                <a:latin typeface="Calibri" pitchFamily="-65" charset="0"/>
              </a:rPr>
              <a:t>Develop implementation recommendations.</a:t>
            </a:r>
          </a:p>
          <a:p>
            <a:pPr marL="514350" indent="-514350"/>
            <a:r>
              <a:rPr lang="en-US" sz="2800" b="0" smtClean="0">
                <a:latin typeface="Calibri" pitchFamily="-65" charset="0"/>
              </a:rPr>
              <a:t>Develop implementation matrix.</a:t>
            </a:r>
          </a:p>
          <a:p>
            <a:pPr marL="514350" indent="-514350"/>
            <a:endParaRPr lang="en-US" sz="2800" b="0" smtClean="0">
              <a:latin typeface="Calibri" pitchFamily="-65" charset="0"/>
            </a:endParaRPr>
          </a:p>
          <a:p>
            <a:pPr marL="514350" indent="-514350"/>
            <a:endParaRPr lang="en-US" sz="2800" b="0" smtClean="0">
              <a:latin typeface="Calibri" pitchFamily="-65" charset="0"/>
            </a:endParaRPr>
          </a:p>
          <a:p>
            <a:pPr marL="514350" indent="-514350"/>
            <a:endParaRPr lang="en-US" sz="2800" b="0" smtClean="0">
              <a:latin typeface="Calibri" pitchFamily="-65" charset="0"/>
            </a:endParaRPr>
          </a:p>
          <a:p>
            <a:pPr lvl="1"/>
            <a:endParaRPr lang="en-US" sz="2200" b="0" smtClean="0">
              <a:latin typeface="Calibri" pitchFamily="-65" charset="0"/>
            </a:endParaRPr>
          </a:p>
          <a:p>
            <a:pPr lvl="1"/>
            <a:endParaRPr lang="en-US" sz="2200" b="0" smtClean="0">
              <a:latin typeface="Calibri" pitchFamily="-65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9288" y="215900"/>
            <a:ext cx="7920037" cy="533400"/>
          </a:xfrm>
        </p:spPr>
        <p:txBody>
          <a:bodyPr/>
          <a:lstStyle/>
          <a:p>
            <a:r>
              <a:rPr lang="en-US" sz="3600" smtClean="0">
                <a:latin typeface="Calibri" pitchFamily="-65" charset="0"/>
              </a:rPr>
              <a:t>Input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57225" y="866775"/>
            <a:ext cx="8283575" cy="5686425"/>
          </a:xfrm>
        </p:spPr>
        <p:txBody>
          <a:bodyPr/>
          <a:lstStyle/>
          <a:p>
            <a:pPr marL="514350" indent="-514350"/>
            <a:endParaRPr lang="en-US" sz="2800" b="0" smtClean="0">
              <a:latin typeface="Calibri" pitchFamily="-65" charset="0"/>
            </a:endParaRPr>
          </a:p>
          <a:p>
            <a:pPr marL="514350" indent="-514350"/>
            <a:endParaRPr lang="en-US" sz="2800" b="0" smtClean="0">
              <a:latin typeface="Calibri" pitchFamily="-65" charset="0"/>
            </a:endParaRPr>
          </a:p>
          <a:p>
            <a:pPr marL="514350" indent="-514350"/>
            <a:endParaRPr lang="en-US" sz="2800" b="0" smtClean="0">
              <a:latin typeface="Calibri" pitchFamily="-65" charset="0"/>
            </a:endParaRPr>
          </a:p>
          <a:p>
            <a:pPr lvl="1"/>
            <a:endParaRPr lang="en-US" sz="2200" b="0" smtClean="0">
              <a:latin typeface="Calibri" pitchFamily="-65" charset="0"/>
            </a:endParaRPr>
          </a:p>
          <a:p>
            <a:pPr lvl="1"/>
            <a:endParaRPr lang="en-US" sz="2200" b="0" smtClean="0">
              <a:latin typeface="Calibri" pitchFamily="-65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20675"/>
            <a:ext cx="8604250" cy="533400"/>
          </a:xfrm>
        </p:spPr>
        <p:txBody>
          <a:bodyPr/>
          <a:lstStyle/>
          <a:p>
            <a:r>
              <a:rPr lang="en-US" smtClean="0">
                <a:solidFill>
                  <a:srgbClr val="1CA7A0"/>
                </a:solidFill>
                <a:latin typeface="Calibri" pitchFamily="-65" charset="0"/>
              </a:rPr>
              <a:t>Input Summary:  Assets</a:t>
            </a:r>
          </a:p>
        </p:txBody>
      </p:sp>
      <p:sp>
        <p:nvSpPr>
          <p:cNvPr id="830467" name="Rectangle 3"/>
          <p:cNvSpPr>
            <a:spLocks noGrp="1" noChangeArrowheads="1"/>
          </p:cNvSpPr>
          <p:nvPr>
            <p:ph idx="1"/>
          </p:nvPr>
        </p:nvSpPr>
        <p:spPr>
          <a:xfrm>
            <a:off x="522288" y="985838"/>
            <a:ext cx="8418512" cy="5567362"/>
          </a:xfrm>
        </p:spPr>
        <p:txBody>
          <a:bodyPr/>
          <a:lstStyle/>
          <a:p>
            <a:r>
              <a:rPr lang="en-US" sz="3200" b="0" smtClean="0">
                <a:latin typeface="Calibri" pitchFamily="-65" charset="0"/>
              </a:rPr>
              <a:t>Proximity to major metro areas:  first mountain community.</a:t>
            </a:r>
          </a:p>
          <a:p>
            <a:r>
              <a:rPr lang="en-US" sz="3200" b="0" smtClean="0">
                <a:latin typeface="Calibri" pitchFamily="-65" charset="0"/>
              </a:rPr>
              <a:t>Affordability.</a:t>
            </a:r>
          </a:p>
          <a:p>
            <a:r>
              <a:rPr lang="en-US" sz="3200" b="0" smtClean="0">
                <a:latin typeface="Calibri" pitchFamily="-65" charset="0"/>
              </a:rPr>
              <a:t>Not “generic” or corporate.</a:t>
            </a:r>
          </a:p>
          <a:p>
            <a:r>
              <a:rPr lang="en-US" sz="3200" b="0" smtClean="0">
                <a:latin typeface="Calibri" pitchFamily="-65" charset="0"/>
              </a:rPr>
              <a:t>Small town feel/rustic/scenic retreat.</a:t>
            </a:r>
          </a:p>
          <a:p>
            <a:r>
              <a:rPr lang="en-US" sz="3200" b="0" smtClean="0">
                <a:latin typeface="Calibri" pitchFamily="-65" charset="0"/>
              </a:rPr>
              <a:t>Dirty Dancing/Last of the Mohicans</a:t>
            </a:r>
          </a:p>
          <a:p>
            <a:r>
              <a:rPr lang="en-US" sz="3200" b="0" smtClean="0">
                <a:latin typeface="Calibri" pitchFamily="-65" charset="0"/>
              </a:rPr>
              <a:t>Picking in Lake Lure.</a:t>
            </a:r>
          </a:p>
          <a:p>
            <a:r>
              <a:rPr lang="en-US" sz="3200" b="0" smtClean="0">
                <a:latin typeface="Calibri" pitchFamily="-65" charset="0"/>
              </a:rPr>
              <a:t>Accommodations are up with some properties.</a:t>
            </a:r>
          </a:p>
          <a:p>
            <a:r>
              <a:rPr lang="en-US" sz="3200" b="0" smtClean="0">
                <a:latin typeface="Calibri" pitchFamily="-65" charset="0"/>
              </a:rPr>
              <a:t>Micro-climate, late peak leaf season, milder.</a:t>
            </a:r>
          </a:p>
          <a:p>
            <a:endParaRPr lang="en-US" sz="3200" b="0" smtClean="0">
              <a:latin typeface="Calibri" pitchFamily="-65" charset="0"/>
            </a:endParaRPr>
          </a:p>
          <a:p>
            <a:endParaRPr lang="en-US" sz="3200" b="0" smtClean="0">
              <a:latin typeface="Calibri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3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3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3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3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46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20675"/>
            <a:ext cx="8604250" cy="533400"/>
          </a:xfrm>
        </p:spPr>
        <p:txBody>
          <a:bodyPr/>
          <a:lstStyle/>
          <a:p>
            <a:r>
              <a:rPr lang="en-US" smtClean="0">
                <a:solidFill>
                  <a:srgbClr val="1CA7A0"/>
                </a:solidFill>
                <a:latin typeface="Calibri" pitchFamily="-65" charset="0"/>
              </a:rPr>
              <a:t>Input Summary:  Assets</a:t>
            </a:r>
          </a:p>
        </p:txBody>
      </p:sp>
      <p:sp>
        <p:nvSpPr>
          <p:cNvPr id="830467" name="Rectangle 3"/>
          <p:cNvSpPr>
            <a:spLocks noGrp="1" noChangeArrowheads="1"/>
          </p:cNvSpPr>
          <p:nvPr>
            <p:ph idx="1"/>
          </p:nvPr>
        </p:nvSpPr>
        <p:spPr>
          <a:xfrm>
            <a:off x="522288" y="985838"/>
            <a:ext cx="8418512" cy="5567362"/>
          </a:xfrm>
        </p:spPr>
        <p:txBody>
          <a:bodyPr/>
          <a:lstStyle/>
          <a:p>
            <a:r>
              <a:rPr lang="en-US" sz="3200" b="0" smtClean="0">
                <a:latin typeface="Calibri" pitchFamily="-65" charset="0"/>
              </a:rPr>
              <a:t>Nostalgia.</a:t>
            </a:r>
          </a:p>
          <a:p>
            <a:r>
              <a:rPr lang="en-US" sz="3200" b="0" smtClean="0">
                <a:latin typeface="Calibri" pitchFamily="-65" charset="0"/>
              </a:rPr>
              <a:t>Lake Lure Classical Academy.</a:t>
            </a:r>
          </a:p>
          <a:p>
            <a:r>
              <a:rPr lang="en-US" sz="3200" b="0" smtClean="0">
                <a:latin typeface="Calibri" pitchFamily="-65" charset="0"/>
              </a:rPr>
              <a:t>Ingles.</a:t>
            </a:r>
          </a:p>
          <a:p>
            <a:endParaRPr lang="en-US" sz="3200" b="0" smtClean="0">
              <a:latin typeface="Calibri" pitchFamily="-65" charset="0"/>
            </a:endParaRPr>
          </a:p>
          <a:p>
            <a:endParaRPr lang="en-US" sz="3200" b="0" smtClean="0">
              <a:latin typeface="Calibri" pitchFamily="-65" charset="0"/>
            </a:endParaRPr>
          </a:p>
          <a:p>
            <a:endParaRPr lang="en-US" sz="3200" b="0" smtClean="0">
              <a:latin typeface="Calibri" pitchFamily="-65" charset="0"/>
            </a:endParaRPr>
          </a:p>
          <a:p>
            <a:endParaRPr lang="en-US" sz="3200" b="0" smtClean="0">
              <a:latin typeface="Calibri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46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20675"/>
            <a:ext cx="8604250" cy="533400"/>
          </a:xfrm>
        </p:spPr>
        <p:txBody>
          <a:bodyPr/>
          <a:lstStyle/>
          <a:p>
            <a:r>
              <a:rPr lang="en-US" smtClean="0">
                <a:solidFill>
                  <a:srgbClr val="1CA7A0"/>
                </a:solidFill>
                <a:latin typeface="Calibri" pitchFamily="-65" charset="0"/>
              </a:rPr>
              <a:t>Input Summary:  Opportunities</a:t>
            </a:r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985838"/>
            <a:ext cx="8418512" cy="5567362"/>
          </a:xfrm>
        </p:spPr>
        <p:txBody>
          <a:bodyPr/>
          <a:lstStyle/>
          <a:p>
            <a:r>
              <a:rPr lang="en-US" sz="3200" b="0" smtClean="0">
                <a:latin typeface="Calibri" pitchFamily="-65" charset="0"/>
              </a:rPr>
              <a:t>Change of entrance of Chimney Rock Park </a:t>
            </a:r>
          </a:p>
          <a:p>
            <a:r>
              <a:rPr lang="en-US" sz="3200" b="0" smtClean="0">
                <a:latin typeface="Calibri" pitchFamily="-65" charset="0"/>
              </a:rPr>
              <a:t>Telecommuters</a:t>
            </a:r>
          </a:p>
          <a:p>
            <a:r>
              <a:rPr lang="en-US" sz="3200" b="0" smtClean="0">
                <a:latin typeface="Calibri" pitchFamily="-65" charset="0"/>
              </a:rPr>
              <a:t>Better connect both communities.</a:t>
            </a:r>
          </a:p>
          <a:p>
            <a:r>
              <a:rPr lang="en-US" sz="3200" b="0" smtClean="0">
                <a:latin typeface="Calibri" pitchFamily="-65" charset="0"/>
              </a:rPr>
              <a:t>Better connect region.</a:t>
            </a:r>
          </a:p>
          <a:p>
            <a:r>
              <a:rPr lang="en-US" sz="3200" b="0" smtClean="0">
                <a:latin typeface="Calibri" pitchFamily="-65" charset="0"/>
              </a:rPr>
              <a:t>Build stronger partnerships with TDA, HNG Chamber, Rutherford County.</a:t>
            </a:r>
          </a:p>
          <a:p>
            <a:r>
              <a:rPr lang="en-US" sz="3200" b="0" smtClean="0">
                <a:latin typeface="Calibri" pitchFamily="-65" charset="0"/>
              </a:rPr>
              <a:t>Grow to market outdoor activity particularly climbing.</a:t>
            </a:r>
          </a:p>
          <a:p>
            <a:r>
              <a:rPr lang="en-US" sz="3200" b="0" smtClean="0">
                <a:latin typeface="Calibri" pitchFamily="-65" charset="0"/>
              </a:rPr>
              <a:t>Use LL/CRV as jumping off point for whole region.  </a:t>
            </a:r>
          </a:p>
          <a:p>
            <a:endParaRPr lang="en-US" sz="3200" b="0" smtClean="0">
              <a:latin typeface="Calibri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3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3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3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46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20675"/>
            <a:ext cx="8604250" cy="533400"/>
          </a:xfrm>
        </p:spPr>
        <p:txBody>
          <a:bodyPr/>
          <a:lstStyle/>
          <a:p>
            <a:r>
              <a:rPr lang="en-US" smtClean="0">
                <a:solidFill>
                  <a:srgbClr val="1CA7A0"/>
                </a:solidFill>
                <a:latin typeface="Calibri" pitchFamily="-65" charset="0"/>
              </a:rPr>
              <a:t>Input Summary:  Opportunities</a:t>
            </a:r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985838"/>
            <a:ext cx="8418512" cy="5567362"/>
          </a:xfrm>
        </p:spPr>
        <p:txBody>
          <a:bodyPr/>
          <a:lstStyle/>
          <a:p>
            <a:r>
              <a:rPr lang="en-US" sz="3200" b="0" smtClean="0">
                <a:latin typeface="Calibri" pitchFamily="-65" charset="0"/>
              </a:rPr>
              <a:t>Better events to extend the season:  Holiday event, bring back old events.</a:t>
            </a:r>
          </a:p>
          <a:p>
            <a:r>
              <a:rPr lang="en-US" sz="3200" b="0" smtClean="0">
                <a:latin typeface="Calibri" pitchFamily="-65" charset="0"/>
              </a:rPr>
              <a:t>Better online presence.</a:t>
            </a:r>
          </a:p>
          <a:p>
            <a:r>
              <a:rPr lang="en-US" sz="3200" b="0" smtClean="0">
                <a:latin typeface="Calibri" pitchFamily="-65" charset="0"/>
              </a:rPr>
              <a:t>Flowering bridge will be great draw.</a:t>
            </a:r>
          </a:p>
          <a:p>
            <a:r>
              <a:rPr lang="en-US" sz="3200" b="0" smtClean="0">
                <a:latin typeface="Calibri" pitchFamily="-65" charset="0"/>
              </a:rPr>
              <a:t>Bottomless pools need to be re-opened.</a:t>
            </a:r>
          </a:p>
          <a:p>
            <a:r>
              <a:rPr lang="en-US" sz="3200" b="0" smtClean="0">
                <a:latin typeface="Calibri" pitchFamily="-65" charset="0"/>
              </a:rPr>
              <a:t>Capitalize on “Lake Como” image.</a:t>
            </a:r>
          </a:p>
          <a:p>
            <a:r>
              <a:rPr lang="en-US" sz="3200" b="0" smtClean="0">
                <a:latin typeface="Calibri" pitchFamily="-65" charset="0"/>
              </a:rPr>
              <a:t>Convert day trippers into overnight visitors.</a:t>
            </a:r>
          </a:p>
          <a:p>
            <a:r>
              <a:rPr lang="en-US" sz="3200" b="0" smtClean="0">
                <a:latin typeface="Calibri" pitchFamily="-65" charset="0"/>
              </a:rPr>
              <a:t>Leverage the arts as an attractor to the community.</a:t>
            </a:r>
          </a:p>
          <a:p>
            <a:endParaRPr lang="en-US" sz="3200" b="0" smtClean="0">
              <a:latin typeface="Calibri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3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3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3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46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20675"/>
            <a:ext cx="8604250" cy="533400"/>
          </a:xfrm>
        </p:spPr>
        <p:txBody>
          <a:bodyPr/>
          <a:lstStyle/>
          <a:p>
            <a:r>
              <a:rPr lang="en-US" smtClean="0">
                <a:solidFill>
                  <a:srgbClr val="1CA7A0"/>
                </a:solidFill>
                <a:latin typeface="Calibri" pitchFamily="-65" charset="0"/>
              </a:rPr>
              <a:t>Input Summary:  Challenges</a:t>
            </a:r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985838"/>
            <a:ext cx="8418512" cy="5567362"/>
          </a:xfrm>
        </p:spPr>
        <p:txBody>
          <a:bodyPr/>
          <a:lstStyle/>
          <a:p>
            <a:r>
              <a:rPr lang="en-US" sz="3200" b="0" smtClean="0">
                <a:latin typeface="Calibri" pitchFamily="-65" charset="0"/>
              </a:rPr>
              <a:t>LL does not live up to its “promise” as a destination: many comments regarding the management and policies related to the lake itself.</a:t>
            </a:r>
          </a:p>
          <a:p>
            <a:r>
              <a:rPr lang="en-US" sz="3200" b="0" smtClean="0">
                <a:latin typeface="Calibri" pitchFamily="-65" charset="0"/>
              </a:rPr>
              <a:t>Overrated as a destination.</a:t>
            </a:r>
          </a:p>
          <a:p>
            <a:r>
              <a:rPr lang="en-US" sz="3200" b="0" smtClean="0">
                <a:latin typeface="Calibri" pitchFamily="-65" charset="0"/>
              </a:rPr>
              <a:t>Not enough to do.</a:t>
            </a:r>
          </a:p>
          <a:p>
            <a:r>
              <a:rPr lang="en-US" sz="3200" b="0" smtClean="0">
                <a:latin typeface="Calibri" pitchFamily="-65" charset="0"/>
              </a:rPr>
              <a:t>Lack of dining options.</a:t>
            </a:r>
          </a:p>
          <a:p>
            <a:r>
              <a:rPr lang="en-US" sz="3200" b="0" smtClean="0">
                <a:latin typeface="Calibri" pitchFamily="-65" charset="0"/>
              </a:rPr>
              <a:t>No alcohol in CRV.</a:t>
            </a:r>
          </a:p>
          <a:p>
            <a:r>
              <a:rPr lang="en-US" sz="3200" b="0" smtClean="0">
                <a:latin typeface="Calibri" pitchFamily="-65" charset="0"/>
              </a:rPr>
              <a:t>Need for better internet service.</a:t>
            </a:r>
          </a:p>
          <a:p>
            <a:r>
              <a:rPr lang="en-US" sz="3200" b="0" smtClean="0">
                <a:latin typeface="Calibri" pitchFamily="-65" charset="0"/>
              </a:rPr>
              <a:t>Poor business environment.</a:t>
            </a:r>
          </a:p>
          <a:p>
            <a:endParaRPr lang="en-US" sz="3200" b="0" smtClean="0">
              <a:latin typeface="Calibri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3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3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3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46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20675"/>
            <a:ext cx="8604250" cy="533400"/>
          </a:xfrm>
        </p:spPr>
        <p:txBody>
          <a:bodyPr/>
          <a:lstStyle/>
          <a:p>
            <a:r>
              <a:rPr lang="en-US" smtClean="0">
                <a:solidFill>
                  <a:srgbClr val="1CA7A0"/>
                </a:solidFill>
                <a:latin typeface="Calibri" pitchFamily="-65" charset="0"/>
              </a:rPr>
              <a:t>Input Summary:  Challenges</a:t>
            </a:r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985838"/>
            <a:ext cx="8418512" cy="5567362"/>
          </a:xfrm>
        </p:spPr>
        <p:txBody>
          <a:bodyPr/>
          <a:lstStyle/>
          <a:p>
            <a:r>
              <a:rPr lang="en-US" sz="3200" b="0" smtClean="0">
                <a:latin typeface="Calibri" pitchFamily="-65" charset="0"/>
              </a:rPr>
              <a:t>Lack of housing variety.</a:t>
            </a:r>
          </a:p>
          <a:p>
            <a:r>
              <a:rPr lang="en-US" sz="3200" b="0" smtClean="0">
                <a:latin typeface="Calibri" pitchFamily="-65" charset="0"/>
              </a:rPr>
              <a:t>Lack of accommodation variety.</a:t>
            </a:r>
          </a:p>
          <a:p>
            <a:r>
              <a:rPr lang="en-US" sz="3200" b="0" smtClean="0">
                <a:latin typeface="Calibri" pitchFamily="-65" charset="0"/>
              </a:rPr>
              <a:t>Disengagement of Rumbling Bald with rest of community.</a:t>
            </a:r>
          </a:p>
          <a:p>
            <a:r>
              <a:rPr lang="en-US" sz="3200" b="0" smtClean="0">
                <a:latin typeface="Calibri" pitchFamily="-65" charset="0"/>
              </a:rPr>
              <a:t>Lack of chain restaurants that are family friendly.</a:t>
            </a:r>
          </a:p>
          <a:p>
            <a:r>
              <a:rPr lang="en-US" sz="3200" b="0" smtClean="0">
                <a:latin typeface="Calibri" pitchFamily="-65" charset="0"/>
              </a:rPr>
              <a:t>Bikers:  sound, image, behavior.</a:t>
            </a:r>
          </a:p>
          <a:p>
            <a:r>
              <a:rPr lang="en-US" sz="3200" b="0" smtClean="0">
                <a:latin typeface="Calibri" pitchFamily="-65" charset="0"/>
              </a:rPr>
              <a:t>Poor upkeep of vacant buildings.</a:t>
            </a:r>
          </a:p>
          <a:p>
            <a:r>
              <a:rPr lang="en-US" sz="3200" b="0" smtClean="0">
                <a:latin typeface="Calibri" pitchFamily="-65" charset="0"/>
              </a:rPr>
              <a:t>Poor renter return ratio.</a:t>
            </a:r>
          </a:p>
          <a:p>
            <a:r>
              <a:rPr lang="en-US" sz="3200" b="0" smtClean="0">
                <a:latin typeface="Calibri" pitchFamily="-65" charset="0"/>
              </a:rPr>
              <a:t>Too adult oriented, not family friendly.</a:t>
            </a:r>
          </a:p>
          <a:p>
            <a:endParaRPr lang="en-US" sz="3200" b="0" smtClean="0">
              <a:latin typeface="Calibri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3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30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3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3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467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1.7|1.9|62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1.7|1.9|6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9.6|1.:|5.7|17.8|5.5|4.9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9.6|1.:|5.7|17.8|5.5|4.9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9.6|1.:|5.7|17.8|5.5|4.9|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9.6|1.:|5.7|17.8|5.5|4.9|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9.6|1.:|5.7|17.8|5.5|4.9|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9.6|1.:|5.7|17.8|5.5|4.9|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9.6|1.:|5.7|17.8|5.5|4.9|3.3"/>
</p:tagLst>
</file>

<file path=ppt/theme/theme1.xml><?xml version="1.0" encoding="utf-8"?>
<a:theme xmlns:a="http://schemas.openxmlformats.org/drawingml/2006/main" name="LDR Blue Title Slides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DR Blue Title Slid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LDR Blue Title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R Blue Title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R Blue Title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R Blue Title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R Blue Title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R Blue Title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R Blue Title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24825</TotalTime>
  <Words>1264</Words>
  <Application>Microsoft Office PowerPoint</Application>
  <PresentationFormat>On-screen Show (4:3)</PresentationFormat>
  <Paragraphs>224</Paragraphs>
  <Slides>31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Times New Roman</vt:lpstr>
      <vt:lpstr>ＭＳ Ｐゴシック</vt:lpstr>
      <vt:lpstr>Arial</vt:lpstr>
      <vt:lpstr>Calibri</vt:lpstr>
      <vt:lpstr>Myriad Pro</vt:lpstr>
      <vt:lpstr>Myriad Pro Semibold It</vt:lpstr>
      <vt:lpstr>LDR Blue Title Slides</vt:lpstr>
      <vt:lpstr>Presentation2</vt:lpstr>
      <vt:lpstr>Microsoft Graph Chart</vt:lpstr>
      <vt:lpstr>Town of Lake Lure Chimney Rock Village</vt:lpstr>
      <vt:lpstr>This Evening’s Presentation</vt:lpstr>
      <vt:lpstr>Input Summary:  Assets</vt:lpstr>
      <vt:lpstr>Input Summary:  Assets</vt:lpstr>
      <vt:lpstr>Input Summary:  Assets</vt:lpstr>
      <vt:lpstr>Input Summary:  Opportunities</vt:lpstr>
      <vt:lpstr>Input Summary:  Opportunities</vt:lpstr>
      <vt:lpstr>Input Summary:  Challenges</vt:lpstr>
      <vt:lpstr>Input Summary:  Challenges</vt:lpstr>
      <vt:lpstr>Input Summary:  Challenges</vt:lpstr>
      <vt:lpstr>Input Summary:  Threats</vt:lpstr>
      <vt:lpstr>Input Summary:  Needs and Wants</vt:lpstr>
      <vt:lpstr>Input Summary:  Needs and Wants</vt:lpstr>
      <vt:lpstr>Input Summary:  Quotes</vt:lpstr>
      <vt:lpstr>Market Analysis - Zip Code Survey</vt:lpstr>
      <vt:lpstr>Zip Comparisons</vt:lpstr>
      <vt:lpstr>State Comparisons</vt:lpstr>
      <vt:lpstr>Slide 18</vt:lpstr>
      <vt:lpstr>Slide 19</vt:lpstr>
      <vt:lpstr>The Trade Area Definition  </vt:lpstr>
      <vt:lpstr>Another Look at the Trade Area</vt:lpstr>
      <vt:lpstr>Trade Area Demographics</vt:lpstr>
      <vt:lpstr>Retail Leakage Study</vt:lpstr>
      <vt:lpstr>16 Min. Trade Area Statistics</vt:lpstr>
      <vt:lpstr>Leakage Opportunities</vt:lpstr>
      <vt:lpstr>Preliminary Observations (Input)</vt:lpstr>
      <vt:lpstr>Preliminary Observations (Input)</vt:lpstr>
      <vt:lpstr>Preliminary Observations (Data)</vt:lpstr>
      <vt:lpstr>Preliminary Observations (Data)</vt:lpstr>
      <vt:lpstr>Next Steps</vt:lpstr>
      <vt:lpstr>Input</vt:lpstr>
    </vt:vector>
  </TitlesOfParts>
  <Company>Arnett Muldrow &amp; Associates, Ltd.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Picayune, MS Market Study Findings</dc:title>
  <dc:creator>Tripp Muldrow</dc:creator>
  <cp:lastModifiedBy>vh2663</cp:lastModifiedBy>
  <cp:revision>112</cp:revision>
  <cp:lastPrinted>2010-08-04T21:06:47Z</cp:lastPrinted>
  <dcterms:created xsi:type="dcterms:W3CDTF">2012-10-22T18:57:03Z</dcterms:created>
  <dcterms:modified xsi:type="dcterms:W3CDTF">2012-10-24T14:09:46Z</dcterms:modified>
</cp:coreProperties>
</file>